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65" r:id="rId3"/>
    <p:sldId id="263" r:id="rId4"/>
    <p:sldId id="264" r:id="rId5"/>
    <p:sldId id="270" r:id="rId6"/>
    <p:sldId id="267" r:id="rId7"/>
    <p:sldId id="266" r:id="rId8"/>
    <p:sldId id="277" r:id="rId9"/>
    <p:sldId id="278" r:id="rId10"/>
    <p:sldId id="273" r:id="rId11"/>
    <p:sldId id="276" r:id="rId12"/>
    <p:sldId id="271" r:id="rId13"/>
    <p:sldId id="269" r:id="rId14"/>
    <p:sldId id="268" r:id="rId15"/>
    <p:sldId id="275" r:id="rId16"/>
    <p:sldId id="274" r:id="rId17"/>
    <p:sldId id="280" r:id="rId18"/>
    <p:sldId id="281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1875" autoAdjust="0"/>
  </p:normalViewPr>
  <p:slideViewPr>
    <p:cSldViewPr snapToGrid="0">
      <p:cViewPr>
        <p:scale>
          <a:sx n="50" d="100"/>
          <a:sy n="50" d="100"/>
        </p:scale>
        <p:origin x="204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971CFD-53FA-4F9E-BB73-01725FCCB558}" type="doc">
      <dgm:prSet loTypeId="urn:microsoft.com/office/officeart/2005/8/layout/process5" loCatId="process" qsTypeId="urn:microsoft.com/office/officeart/2005/8/quickstyle/3d5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B8C1629-3381-4E47-A173-2ACB628E68D7}">
      <dgm:prSet/>
      <dgm:spPr/>
      <dgm:t>
        <a:bodyPr/>
        <a:lstStyle/>
        <a:p>
          <a:r>
            <a:rPr lang="en-US" dirty="0"/>
            <a:t>Write Code: You write code in one of the supported languages</a:t>
          </a:r>
        </a:p>
      </dgm:t>
    </dgm:pt>
    <dgm:pt modelId="{86464FA3-82D5-4E9A-AC4A-64C7A71808A3}" type="parTrans" cxnId="{4D11426D-0C96-4663-831D-1F9778CEEC91}">
      <dgm:prSet/>
      <dgm:spPr/>
      <dgm:t>
        <a:bodyPr/>
        <a:lstStyle/>
        <a:p>
          <a:endParaRPr lang="en-US"/>
        </a:p>
      </dgm:t>
    </dgm:pt>
    <dgm:pt modelId="{01425C64-99BE-48F2-A66A-750AD9A1C858}" type="sibTrans" cxnId="{4D11426D-0C96-4663-831D-1F9778CEEC91}">
      <dgm:prSet/>
      <dgm:spPr/>
      <dgm:t>
        <a:bodyPr/>
        <a:lstStyle/>
        <a:p>
          <a:endParaRPr lang="en-US"/>
        </a:p>
      </dgm:t>
    </dgm:pt>
    <dgm:pt modelId="{4CD92873-436E-4FF2-B16A-51F5755C9A87}">
      <dgm:prSet/>
      <dgm:spPr/>
      <dgm:t>
        <a:bodyPr/>
        <a:lstStyle/>
        <a:p>
          <a:r>
            <a:rPr lang="en-US" dirty="0"/>
            <a:t>Upload or Write Code in Console: You can either upload your code in a ZIP file or a container image or write your function code directly in the AWS Management Console</a:t>
          </a:r>
        </a:p>
      </dgm:t>
    </dgm:pt>
    <dgm:pt modelId="{8A615F36-69AD-4256-B1EA-9D6FF4CC5C2B}" type="parTrans" cxnId="{2175683A-244A-493E-A11B-BAE96A96A1B7}">
      <dgm:prSet/>
      <dgm:spPr/>
      <dgm:t>
        <a:bodyPr/>
        <a:lstStyle/>
        <a:p>
          <a:endParaRPr lang="en-US"/>
        </a:p>
      </dgm:t>
    </dgm:pt>
    <dgm:pt modelId="{ADF4C2BD-E654-4B7A-9FF4-FF3B42454F31}" type="sibTrans" cxnId="{2175683A-244A-493E-A11B-BAE96A96A1B7}">
      <dgm:prSet/>
      <dgm:spPr/>
      <dgm:t>
        <a:bodyPr/>
        <a:lstStyle/>
        <a:p>
          <a:endParaRPr lang="en-US"/>
        </a:p>
      </dgm:t>
    </dgm:pt>
    <dgm:pt modelId="{9C594D09-114D-4743-BC44-0067C14B82F5}">
      <dgm:prSet/>
      <dgm:spPr/>
      <dgm:t>
        <a:bodyPr/>
        <a:lstStyle/>
        <a:p>
          <a:r>
            <a:rPr lang="en-US"/>
            <a:t>Set Triggers: Configure AWS services or other event sources to trigger your Lambda function</a:t>
          </a:r>
        </a:p>
      </dgm:t>
    </dgm:pt>
    <dgm:pt modelId="{710F283C-287A-47AD-8BD0-F0AD69C09F47}" type="parTrans" cxnId="{F0C1E626-5D1F-443E-8C42-DE7F11F6F01B}">
      <dgm:prSet/>
      <dgm:spPr/>
      <dgm:t>
        <a:bodyPr/>
        <a:lstStyle/>
        <a:p>
          <a:endParaRPr lang="en-US"/>
        </a:p>
      </dgm:t>
    </dgm:pt>
    <dgm:pt modelId="{66EF487C-02BC-4B0B-8B6F-3BA5AE34B493}" type="sibTrans" cxnId="{F0C1E626-5D1F-443E-8C42-DE7F11F6F01B}">
      <dgm:prSet/>
      <dgm:spPr/>
      <dgm:t>
        <a:bodyPr/>
        <a:lstStyle/>
        <a:p>
          <a:endParaRPr lang="en-US"/>
        </a:p>
      </dgm:t>
    </dgm:pt>
    <dgm:pt modelId="{03491E83-3066-49CA-AB0A-36C1CDC981FB}">
      <dgm:prSet/>
      <dgm:spPr/>
      <dgm:t>
        <a:bodyPr/>
        <a:lstStyle/>
        <a:p>
          <a:r>
            <a:rPr lang="en-US"/>
            <a:t>AWS Lambda Execution: When the trigger condition is met, Lambda executes the function using the compute power and memory allocated</a:t>
          </a:r>
        </a:p>
      </dgm:t>
    </dgm:pt>
    <dgm:pt modelId="{62889206-06C3-4767-81BA-19A0872F5B75}" type="parTrans" cxnId="{7BEA2E24-B6CC-42B3-A4EE-39306CA68415}">
      <dgm:prSet/>
      <dgm:spPr/>
      <dgm:t>
        <a:bodyPr/>
        <a:lstStyle/>
        <a:p>
          <a:endParaRPr lang="en-US"/>
        </a:p>
      </dgm:t>
    </dgm:pt>
    <dgm:pt modelId="{FBE6B8F2-4343-4580-92F6-8ABEBE27209A}" type="sibTrans" cxnId="{7BEA2E24-B6CC-42B3-A4EE-39306CA68415}">
      <dgm:prSet/>
      <dgm:spPr/>
      <dgm:t>
        <a:bodyPr/>
        <a:lstStyle/>
        <a:p>
          <a:endParaRPr lang="en-US"/>
        </a:p>
      </dgm:t>
    </dgm:pt>
    <dgm:pt modelId="{C2C0CFBB-A378-455F-8484-BFEB2FEA8676}" type="pres">
      <dgm:prSet presAssocID="{21971CFD-53FA-4F9E-BB73-01725FCCB558}" presName="diagram" presStyleCnt="0">
        <dgm:presLayoutVars>
          <dgm:dir/>
          <dgm:resizeHandles val="exact"/>
        </dgm:presLayoutVars>
      </dgm:prSet>
      <dgm:spPr/>
    </dgm:pt>
    <dgm:pt modelId="{E8234287-7175-4661-BA1C-738DA5F7F63D}" type="pres">
      <dgm:prSet presAssocID="{5B8C1629-3381-4E47-A173-2ACB628E68D7}" presName="node" presStyleLbl="node1" presStyleIdx="0" presStyleCnt="4">
        <dgm:presLayoutVars>
          <dgm:bulletEnabled val="1"/>
        </dgm:presLayoutVars>
      </dgm:prSet>
      <dgm:spPr/>
    </dgm:pt>
    <dgm:pt modelId="{35D0203F-5329-40D9-8A38-59188DAB74B8}" type="pres">
      <dgm:prSet presAssocID="{01425C64-99BE-48F2-A66A-750AD9A1C858}" presName="sibTrans" presStyleLbl="sibTrans2D1" presStyleIdx="0" presStyleCnt="3"/>
      <dgm:spPr/>
    </dgm:pt>
    <dgm:pt modelId="{6C6E4B2B-CB81-4721-9803-5EB3BB85511A}" type="pres">
      <dgm:prSet presAssocID="{01425C64-99BE-48F2-A66A-750AD9A1C858}" presName="connectorText" presStyleLbl="sibTrans2D1" presStyleIdx="0" presStyleCnt="3"/>
      <dgm:spPr/>
    </dgm:pt>
    <dgm:pt modelId="{DCC74656-699A-4104-84E8-3B1712F30F26}" type="pres">
      <dgm:prSet presAssocID="{4CD92873-436E-4FF2-B16A-51F5755C9A87}" presName="node" presStyleLbl="node1" presStyleIdx="1" presStyleCnt="4">
        <dgm:presLayoutVars>
          <dgm:bulletEnabled val="1"/>
        </dgm:presLayoutVars>
      </dgm:prSet>
      <dgm:spPr/>
    </dgm:pt>
    <dgm:pt modelId="{D3BD585D-77C6-405D-90CA-700BC64A7140}" type="pres">
      <dgm:prSet presAssocID="{ADF4C2BD-E654-4B7A-9FF4-FF3B42454F31}" presName="sibTrans" presStyleLbl="sibTrans2D1" presStyleIdx="1" presStyleCnt="3"/>
      <dgm:spPr/>
    </dgm:pt>
    <dgm:pt modelId="{FA2A2276-C2CE-46CB-BB6A-8303B7C15EE4}" type="pres">
      <dgm:prSet presAssocID="{ADF4C2BD-E654-4B7A-9FF4-FF3B42454F31}" presName="connectorText" presStyleLbl="sibTrans2D1" presStyleIdx="1" presStyleCnt="3"/>
      <dgm:spPr/>
    </dgm:pt>
    <dgm:pt modelId="{9C72B33F-9042-4755-B3CD-A91BB3EEE411}" type="pres">
      <dgm:prSet presAssocID="{9C594D09-114D-4743-BC44-0067C14B82F5}" presName="node" presStyleLbl="node1" presStyleIdx="2" presStyleCnt="4">
        <dgm:presLayoutVars>
          <dgm:bulletEnabled val="1"/>
        </dgm:presLayoutVars>
      </dgm:prSet>
      <dgm:spPr/>
    </dgm:pt>
    <dgm:pt modelId="{F8AFCED3-E980-4F7E-B423-5623939C6585}" type="pres">
      <dgm:prSet presAssocID="{66EF487C-02BC-4B0B-8B6F-3BA5AE34B493}" presName="sibTrans" presStyleLbl="sibTrans2D1" presStyleIdx="2" presStyleCnt="3"/>
      <dgm:spPr/>
    </dgm:pt>
    <dgm:pt modelId="{694D60C5-A32C-4952-98C4-DD7B3D2C5572}" type="pres">
      <dgm:prSet presAssocID="{66EF487C-02BC-4B0B-8B6F-3BA5AE34B493}" presName="connectorText" presStyleLbl="sibTrans2D1" presStyleIdx="2" presStyleCnt="3"/>
      <dgm:spPr/>
    </dgm:pt>
    <dgm:pt modelId="{AE3AB821-8107-4B77-A0CF-E04C4DE985B9}" type="pres">
      <dgm:prSet presAssocID="{03491E83-3066-49CA-AB0A-36C1CDC981FB}" presName="node" presStyleLbl="node1" presStyleIdx="3" presStyleCnt="4">
        <dgm:presLayoutVars>
          <dgm:bulletEnabled val="1"/>
        </dgm:presLayoutVars>
      </dgm:prSet>
      <dgm:spPr/>
    </dgm:pt>
  </dgm:ptLst>
  <dgm:cxnLst>
    <dgm:cxn modelId="{7BEA2E24-B6CC-42B3-A4EE-39306CA68415}" srcId="{21971CFD-53FA-4F9E-BB73-01725FCCB558}" destId="{03491E83-3066-49CA-AB0A-36C1CDC981FB}" srcOrd="3" destOrd="0" parTransId="{62889206-06C3-4767-81BA-19A0872F5B75}" sibTransId="{FBE6B8F2-4343-4580-92F6-8ABEBE27209A}"/>
    <dgm:cxn modelId="{FCA67F24-2616-426D-9356-6C04D750A44E}" type="presOf" srcId="{66EF487C-02BC-4B0B-8B6F-3BA5AE34B493}" destId="{F8AFCED3-E980-4F7E-B423-5623939C6585}" srcOrd="0" destOrd="0" presId="urn:microsoft.com/office/officeart/2005/8/layout/process5"/>
    <dgm:cxn modelId="{F0C1E626-5D1F-443E-8C42-DE7F11F6F01B}" srcId="{21971CFD-53FA-4F9E-BB73-01725FCCB558}" destId="{9C594D09-114D-4743-BC44-0067C14B82F5}" srcOrd="2" destOrd="0" parTransId="{710F283C-287A-47AD-8BD0-F0AD69C09F47}" sibTransId="{66EF487C-02BC-4B0B-8B6F-3BA5AE34B493}"/>
    <dgm:cxn modelId="{5222A436-BFD6-403E-A30C-74667408E6EC}" type="presOf" srcId="{ADF4C2BD-E654-4B7A-9FF4-FF3B42454F31}" destId="{FA2A2276-C2CE-46CB-BB6A-8303B7C15EE4}" srcOrd="1" destOrd="0" presId="urn:microsoft.com/office/officeart/2005/8/layout/process5"/>
    <dgm:cxn modelId="{C0083139-C3FD-4ADF-8419-174114DC8970}" type="presOf" srcId="{5B8C1629-3381-4E47-A173-2ACB628E68D7}" destId="{E8234287-7175-4661-BA1C-738DA5F7F63D}" srcOrd="0" destOrd="0" presId="urn:microsoft.com/office/officeart/2005/8/layout/process5"/>
    <dgm:cxn modelId="{2175683A-244A-493E-A11B-BAE96A96A1B7}" srcId="{21971CFD-53FA-4F9E-BB73-01725FCCB558}" destId="{4CD92873-436E-4FF2-B16A-51F5755C9A87}" srcOrd="1" destOrd="0" parTransId="{8A615F36-69AD-4256-B1EA-9D6FF4CC5C2B}" sibTransId="{ADF4C2BD-E654-4B7A-9FF4-FF3B42454F31}"/>
    <dgm:cxn modelId="{ACB8124C-CA1D-4F23-96C7-D666C12F8863}" type="presOf" srcId="{66EF487C-02BC-4B0B-8B6F-3BA5AE34B493}" destId="{694D60C5-A32C-4952-98C4-DD7B3D2C5572}" srcOrd="1" destOrd="0" presId="urn:microsoft.com/office/officeart/2005/8/layout/process5"/>
    <dgm:cxn modelId="{4D11426D-0C96-4663-831D-1F9778CEEC91}" srcId="{21971CFD-53FA-4F9E-BB73-01725FCCB558}" destId="{5B8C1629-3381-4E47-A173-2ACB628E68D7}" srcOrd="0" destOrd="0" parTransId="{86464FA3-82D5-4E9A-AC4A-64C7A71808A3}" sibTransId="{01425C64-99BE-48F2-A66A-750AD9A1C858}"/>
    <dgm:cxn modelId="{29E2B08D-A481-4F18-B10B-8DC90848788D}" type="presOf" srcId="{21971CFD-53FA-4F9E-BB73-01725FCCB558}" destId="{C2C0CFBB-A378-455F-8484-BFEB2FEA8676}" srcOrd="0" destOrd="0" presId="urn:microsoft.com/office/officeart/2005/8/layout/process5"/>
    <dgm:cxn modelId="{B5CEC1A2-F50B-4682-AD5E-961545C28022}" type="presOf" srcId="{01425C64-99BE-48F2-A66A-750AD9A1C858}" destId="{35D0203F-5329-40D9-8A38-59188DAB74B8}" srcOrd="0" destOrd="0" presId="urn:microsoft.com/office/officeart/2005/8/layout/process5"/>
    <dgm:cxn modelId="{FC2C2BB3-5067-40EF-9AA4-9A511AA365A2}" type="presOf" srcId="{9C594D09-114D-4743-BC44-0067C14B82F5}" destId="{9C72B33F-9042-4755-B3CD-A91BB3EEE411}" srcOrd="0" destOrd="0" presId="urn:microsoft.com/office/officeart/2005/8/layout/process5"/>
    <dgm:cxn modelId="{62DB61B5-7C20-4274-A1AA-22F88B2DE22F}" type="presOf" srcId="{ADF4C2BD-E654-4B7A-9FF4-FF3B42454F31}" destId="{D3BD585D-77C6-405D-90CA-700BC64A7140}" srcOrd="0" destOrd="0" presId="urn:microsoft.com/office/officeart/2005/8/layout/process5"/>
    <dgm:cxn modelId="{9614E3C4-DC9C-4BFB-824E-DC26B73D4AE6}" type="presOf" srcId="{01425C64-99BE-48F2-A66A-750AD9A1C858}" destId="{6C6E4B2B-CB81-4721-9803-5EB3BB85511A}" srcOrd="1" destOrd="0" presId="urn:microsoft.com/office/officeart/2005/8/layout/process5"/>
    <dgm:cxn modelId="{49D119D2-E26D-40A7-9550-8E2C56D41180}" type="presOf" srcId="{03491E83-3066-49CA-AB0A-36C1CDC981FB}" destId="{AE3AB821-8107-4B77-A0CF-E04C4DE985B9}" srcOrd="0" destOrd="0" presId="urn:microsoft.com/office/officeart/2005/8/layout/process5"/>
    <dgm:cxn modelId="{020D42EA-0AED-4F4D-B3B3-2EF1DD267897}" type="presOf" srcId="{4CD92873-436E-4FF2-B16A-51F5755C9A87}" destId="{DCC74656-699A-4104-84E8-3B1712F30F26}" srcOrd="0" destOrd="0" presId="urn:microsoft.com/office/officeart/2005/8/layout/process5"/>
    <dgm:cxn modelId="{B14176A5-E7FD-4DA0-845D-60C55794781A}" type="presParOf" srcId="{C2C0CFBB-A378-455F-8484-BFEB2FEA8676}" destId="{E8234287-7175-4661-BA1C-738DA5F7F63D}" srcOrd="0" destOrd="0" presId="urn:microsoft.com/office/officeart/2005/8/layout/process5"/>
    <dgm:cxn modelId="{3375AA32-12CB-4062-AC5F-3E9FAAE4BF14}" type="presParOf" srcId="{C2C0CFBB-A378-455F-8484-BFEB2FEA8676}" destId="{35D0203F-5329-40D9-8A38-59188DAB74B8}" srcOrd="1" destOrd="0" presId="urn:microsoft.com/office/officeart/2005/8/layout/process5"/>
    <dgm:cxn modelId="{940F719E-EA4F-4D7E-BFAD-3F98F5B01472}" type="presParOf" srcId="{35D0203F-5329-40D9-8A38-59188DAB74B8}" destId="{6C6E4B2B-CB81-4721-9803-5EB3BB85511A}" srcOrd="0" destOrd="0" presId="urn:microsoft.com/office/officeart/2005/8/layout/process5"/>
    <dgm:cxn modelId="{A8C700E6-6B8A-49F5-B5E8-14DD6F1F6C4E}" type="presParOf" srcId="{C2C0CFBB-A378-455F-8484-BFEB2FEA8676}" destId="{DCC74656-699A-4104-84E8-3B1712F30F26}" srcOrd="2" destOrd="0" presId="urn:microsoft.com/office/officeart/2005/8/layout/process5"/>
    <dgm:cxn modelId="{93CAB8D3-8F1D-4ADC-9A99-E595B337DD5A}" type="presParOf" srcId="{C2C0CFBB-A378-455F-8484-BFEB2FEA8676}" destId="{D3BD585D-77C6-405D-90CA-700BC64A7140}" srcOrd="3" destOrd="0" presId="urn:microsoft.com/office/officeart/2005/8/layout/process5"/>
    <dgm:cxn modelId="{00642D34-9E46-463F-9A14-71F716FEA00C}" type="presParOf" srcId="{D3BD585D-77C6-405D-90CA-700BC64A7140}" destId="{FA2A2276-C2CE-46CB-BB6A-8303B7C15EE4}" srcOrd="0" destOrd="0" presId="urn:microsoft.com/office/officeart/2005/8/layout/process5"/>
    <dgm:cxn modelId="{EAF0CB1B-CE75-4AA7-B9D1-103E2AE03880}" type="presParOf" srcId="{C2C0CFBB-A378-455F-8484-BFEB2FEA8676}" destId="{9C72B33F-9042-4755-B3CD-A91BB3EEE411}" srcOrd="4" destOrd="0" presId="urn:microsoft.com/office/officeart/2005/8/layout/process5"/>
    <dgm:cxn modelId="{14148934-B109-42E5-8D39-CB69C47413FC}" type="presParOf" srcId="{C2C0CFBB-A378-455F-8484-BFEB2FEA8676}" destId="{F8AFCED3-E980-4F7E-B423-5623939C6585}" srcOrd="5" destOrd="0" presId="urn:microsoft.com/office/officeart/2005/8/layout/process5"/>
    <dgm:cxn modelId="{355C413F-A8C9-42A4-9094-C2FE7633DD39}" type="presParOf" srcId="{F8AFCED3-E980-4F7E-B423-5623939C6585}" destId="{694D60C5-A32C-4952-98C4-DD7B3D2C5572}" srcOrd="0" destOrd="0" presId="urn:microsoft.com/office/officeart/2005/8/layout/process5"/>
    <dgm:cxn modelId="{7BB41DD4-A1DE-4479-9A0D-362F28A9C6E4}" type="presParOf" srcId="{C2C0CFBB-A378-455F-8484-BFEB2FEA8676}" destId="{AE3AB821-8107-4B77-A0CF-E04C4DE985B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971CFD-53FA-4F9E-BB73-01725FCCB558}" type="doc">
      <dgm:prSet loTypeId="urn:microsoft.com/office/officeart/2005/8/layout/process5" loCatId="process" qsTypeId="urn:microsoft.com/office/officeart/2005/8/quickstyle/3d5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B8C1629-3381-4E47-A173-2ACB628E68D7}">
      <dgm:prSet/>
      <dgm:spPr/>
      <dgm:t>
        <a:bodyPr/>
        <a:lstStyle/>
        <a:p>
          <a:r>
            <a:rPr lang="en-US" dirty="0"/>
            <a:t>Write Code: You write code in one of the supported languages</a:t>
          </a:r>
        </a:p>
      </dgm:t>
    </dgm:pt>
    <dgm:pt modelId="{86464FA3-82D5-4E9A-AC4A-64C7A71808A3}" type="parTrans" cxnId="{4D11426D-0C96-4663-831D-1F9778CEEC91}">
      <dgm:prSet/>
      <dgm:spPr/>
      <dgm:t>
        <a:bodyPr/>
        <a:lstStyle/>
        <a:p>
          <a:endParaRPr lang="en-US"/>
        </a:p>
      </dgm:t>
    </dgm:pt>
    <dgm:pt modelId="{01425C64-99BE-48F2-A66A-750AD9A1C858}" type="sibTrans" cxnId="{4D11426D-0C96-4663-831D-1F9778CEEC91}">
      <dgm:prSet/>
      <dgm:spPr/>
      <dgm:t>
        <a:bodyPr/>
        <a:lstStyle/>
        <a:p>
          <a:endParaRPr lang="en-US"/>
        </a:p>
      </dgm:t>
    </dgm:pt>
    <dgm:pt modelId="{4CD92873-436E-4FF2-B16A-51F5755C9A87}">
      <dgm:prSet/>
      <dgm:spPr/>
      <dgm:t>
        <a:bodyPr/>
        <a:lstStyle/>
        <a:p>
          <a:r>
            <a:rPr lang="en-US"/>
            <a:t>Upload or Write Code in Console: You can either upload your code in a ZIP file or a container image or write your function code directly in the AWS Management Console</a:t>
          </a:r>
        </a:p>
      </dgm:t>
    </dgm:pt>
    <dgm:pt modelId="{8A615F36-69AD-4256-B1EA-9D6FF4CC5C2B}" type="parTrans" cxnId="{2175683A-244A-493E-A11B-BAE96A96A1B7}">
      <dgm:prSet/>
      <dgm:spPr/>
      <dgm:t>
        <a:bodyPr/>
        <a:lstStyle/>
        <a:p>
          <a:endParaRPr lang="en-US"/>
        </a:p>
      </dgm:t>
    </dgm:pt>
    <dgm:pt modelId="{ADF4C2BD-E654-4B7A-9FF4-FF3B42454F31}" type="sibTrans" cxnId="{2175683A-244A-493E-A11B-BAE96A96A1B7}">
      <dgm:prSet/>
      <dgm:spPr/>
      <dgm:t>
        <a:bodyPr/>
        <a:lstStyle/>
        <a:p>
          <a:endParaRPr lang="en-US"/>
        </a:p>
      </dgm:t>
    </dgm:pt>
    <dgm:pt modelId="{9C594D09-114D-4743-BC44-0067C14B82F5}">
      <dgm:prSet/>
      <dgm:spPr/>
      <dgm:t>
        <a:bodyPr/>
        <a:lstStyle/>
        <a:p>
          <a:r>
            <a:rPr lang="en-US"/>
            <a:t>Set Triggers: Configure AWS services or other event sources to trigger your Lambda function</a:t>
          </a:r>
        </a:p>
      </dgm:t>
    </dgm:pt>
    <dgm:pt modelId="{710F283C-287A-47AD-8BD0-F0AD69C09F47}" type="parTrans" cxnId="{F0C1E626-5D1F-443E-8C42-DE7F11F6F01B}">
      <dgm:prSet/>
      <dgm:spPr/>
      <dgm:t>
        <a:bodyPr/>
        <a:lstStyle/>
        <a:p>
          <a:endParaRPr lang="en-US"/>
        </a:p>
      </dgm:t>
    </dgm:pt>
    <dgm:pt modelId="{66EF487C-02BC-4B0B-8B6F-3BA5AE34B493}" type="sibTrans" cxnId="{F0C1E626-5D1F-443E-8C42-DE7F11F6F01B}">
      <dgm:prSet/>
      <dgm:spPr/>
      <dgm:t>
        <a:bodyPr/>
        <a:lstStyle/>
        <a:p>
          <a:endParaRPr lang="en-US"/>
        </a:p>
      </dgm:t>
    </dgm:pt>
    <dgm:pt modelId="{03491E83-3066-49CA-AB0A-36C1CDC981FB}">
      <dgm:prSet/>
      <dgm:spPr/>
      <dgm:t>
        <a:bodyPr/>
        <a:lstStyle/>
        <a:p>
          <a:r>
            <a:rPr lang="en-US"/>
            <a:t>AWS Lambda Execution: When the trigger condition is met, Lambda executes the function using the compute power and memory allocated</a:t>
          </a:r>
        </a:p>
      </dgm:t>
    </dgm:pt>
    <dgm:pt modelId="{62889206-06C3-4767-81BA-19A0872F5B75}" type="parTrans" cxnId="{7BEA2E24-B6CC-42B3-A4EE-39306CA68415}">
      <dgm:prSet/>
      <dgm:spPr/>
      <dgm:t>
        <a:bodyPr/>
        <a:lstStyle/>
        <a:p>
          <a:endParaRPr lang="en-US"/>
        </a:p>
      </dgm:t>
    </dgm:pt>
    <dgm:pt modelId="{FBE6B8F2-4343-4580-92F6-8ABEBE27209A}" type="sibTrans" cxnId="{7BEA2E24-B6CC-42B3-A4EE-39306CA68415}">
      <dgm:prSet/>
      <dgm:spPr/>
      <dgm:t>
        <a:bodyPr/>
        <a:lstStyle/>
        <a:p>
          <a:endParaRPr lang="en-US"/>
        </a:p>
      </dgm:t>
    </dgm:pt>
    <dgm:pt modelId="{C2C0CFBB-A378-455F-8484-BFEB2FEA8676}" type="pres">
      <dgm:prSet presAssocID="{21971CFD-53FA-4F9E-BB73-01725FCCB558}" presName="diagram" presStyleCnt="0">
        <dgm:presLayoutVars>
          <dgm:dir/>
          <dgm:resizeHandles val="exact"/>
        </dgm:presLayoutVars>
      </dgm:prSet>
      <dgm:spPr/>
    </dgm:pt>
    <dgm:pt modelId="{E8234287-7175-4661-BA1C-738DA5F7F63D}" type="pres">
      <dgm:prSet presAssocID="{5B8C1629-3381-4E47-A173-2ACB628E68D7}" presName="node" presStyleLbl="node1" presStyleIdx="0" presStyleCnt="4">
        <dgm:presLayoutVars>
          <dgm:bulletEnabled val="1"/>
        </dgm:presLayoutVars>
      </dgm:prSet>
      <dgm:spPr/>
    </dgm:pt>
    <dgm:pt modelId="{35D0203F-5329-40D9-8A38-59188DAB74B8}" type="pres">
      <dgm:prSet presAssocID="{01425C64-99BE-48F2-A66A-750AD9A1C858}" presName="sibTrans" presStyleLbl="sibTrans2D1" presStyleIdx="0" presStyleCnt="3"/>
      <dgm:spPr/>
    </dgm:pt>
    <dgm:pt modelId="{6C6E4B2B-CB81-4721-9803-5EB3BB85511A}" type="pres">
      <dgm:prSet presAssocID="{01425C64-99BE-48F2-A66A-750AD9A1C858}" presName="connectorText" presStyleLbl="sibTrans2D1" presStyleIdx="0" presStyleCnt="3"/>
      <dgm:spPr/>
    </dgm:pt>
    <dgm:pt modelId="{DCC74656-699A-4104-84E8-3B1712F30F26}" type="pres">
      <dgm:prSet presAssocID="{4CD92873-436E-4FF2-B16A-51F5755C9A87}" presName="node" presStyleLbl="node1" presStyleIdx="1" presStyleCnt="4">
        <dgm:presLayoutVars>
          <dgm:bulletEnabled val="1"/>
        </dgm:presLayoutVars>
      </dgm:prSet>
      <dgm:spPr/>
    </dgm:pt>
    <dgm:pt modelId="{D3BD585D-77C6-405D-90CA-700BC64A7140}" type="pres">
      <dgm:prSet presAssocID="{ADF4C2BD-E654-4B7A-9FF4-FF3B42454F31}" presName="sibTrans" presStyleLbl="sibTrans2D1" presStyleIdx="1" presStyleCnt="3"/>
      <dgm:spPr/>
    </dgm:pt>
    <dgm:pt modelId="{FA2A2276-C2CE-46CB-BB6A-8303B7C15EE4}" type="pres">
      <dgm:prSet presAssocID="{ADF4C2BD-E654-4B7A-9FF4-FF3B42454F31}" presName="connectorText" presStyleLbl="sibTrans2D1" presStyleIdx="1" presStyleCnt="3"/>
      <dgm:spPr/>
    </dgm:pt>
    <dgm:pt modelId="{9C72B33F-9042-4755-B3CD-A91BB3EEE411}" type="pres">
      <dgm:prSet presAssocID="{9C594D09-114D-4743-BC44-0067C14B82F5}" presName="node" presStyleLbl="node1" presStyleIdx="2" presStyleCnt="4">
        <dgm:presLayoutVars>
          <dgm:bulletEnabled val="1"/>
        </dgm:presLayoutVars>
      </dgm:prSet>
      <dgm:spPr/>
    </dgm:pt>
    <dgm:pt modelId="{F8AFCED3-E980-4F7E-B423-5623939C6585}" type="pres">
      <dgm:prSet presAssocID="{66EF487C-02BC-4B0B-8B6F-3BA5AE34B493}" presName="sibTrans" presStyleLbl="sibTrans2D1" presStyleIdx="2" presStyleCnt="3"/>
      <dgm:spPr/>
    </dgm:pt>
    <dgm:pt modelId="{694D60C5-A32C-4952-98C4-DD7B3D2C5572}" type="pres">
      <dgm:prSet presAssocID="{66EF487C-02BC-4B0B-8B6F-3BA5AE34B493}" presName="connectorText" presStyleLbl="sibTrans2D1" presStyleIdx="2" presStyleCnt="3"/>
      <dgm:spPr/>
    </dgm:pt>
    <dgm:pt modelId="{AE3AB821-8107-4B77-A0CF-E04C4DE985B9}" type="pres">
      <dgm:prSet presAssocID="{03491E83-3066-49CA-AB0A-36C1CDC981FB}" presName="node" presStyleLbl="node1" presStyleIdx="3" presStyleCnt="4">
        <dgm:presLayoutVars>
          <dgm:bulletEnabled val="1"/>
        </dgm:presLayoutVars>
      </dgm:prSet>
      <dgm:spPr/>
    </dgm:pt>
  </dgm:ptLst>
  <dgm:cxnLst>
    <dgm:cxn modelId="{7BEA2E24-B6CC-42B3-A4EE-39306CA68415}" srcId="{21971CFD-53FA-4F9E-BB73-01725FCCB558}" destId="{03491E83-3066-49CA-AB0A-36C1CDC981FB}" srcOrd="3" destOrd="0" parTransId="{62889206-06C3-4767-81BA-19A0872F5B75}" sibTransId="{FBE6B8F2-4343-4580-92F6-8ABEBE27209A}"/>
    <dgm:cxn modelId="{FCA67F24-2616-426D-9356-6C04D750A44E}" type="presOf" srcId="{66EF487C-02BC-4B0B-8B6F-3BA5AE34B493}" destId="{F8AFCED3-E980-4F7E-B423-5623939C6585}" srcOrd="0" destOrd="0" presId="urn:microsoft.com/office/officeart/2005/8/layout/process5"/>
    <dgm:cxn modelId="{F0C1E626-5D1F-443E-8C42-DE7F11F6F01B}" srcId="{21971CFD-53FA-4F9E-BB73-01725FCCB558}" destId="{9C594D09-114D-4743-BC44-0067C14B82F5}" srcOrd="2" destOrd="0" parTransId="{710F283C-287A-47AD-8BD0-F0AD69C09F47}" sibTransId="{66EF487C-02BC-4B0B-8B6F-3BA5AE34B493}"/>
    <dgm:cxn modelId="{5222A436-BFD6-403E-A30C-74667408E6EC}" type="presOf" srcId="{ADF4C2BD-E654-4B7A-9FF4-FF3B42454F31}" destId="{FA2A2276-C2CE-46CB-BB6A-8303B7C15EE4}" srcOrd="1" destOrd="0" presId="urn:microsoft.com/office/officeart/2005/8/layout/process5"/>
    <dgm:cxn modelId="{C0083139-C3FD-4ADF-8419-174114DC8970}" type="presOf" srcId="{5B8C1629-3381-4E47-A173-2ACB628E68D7}" destId="{E8234287-7175-4661-BA1C-738DA5F7F63D}" srcOrd="0" destOrd="0" presId="urn:microsoft.com/office/officeart/2005/8/layout/process5"/>
    <dgm:cxn modelId="{2175683A-244A-493E-A11B-BAE96A96A1B7}" srcId="{21971CFD-53FA-4F9E-BB73-01725FCCB558}" destId="{4CD92873-436E-4FF2-B16A-51F5755C9A87}" srcOrd="1" destOrd="0" parTransId="{8A615F36-69AD-4256-B1EA-9D6FF4CC5C2B}" sibTransId="{ADF4C2BD-E654-4B7A-9FF4-FF3B42454F31}"/>
    <dgm:cxn modelId="{ACB8124C-CA1D-4F23-96C7-D666C12F8863}" type="presOf" srcId="{66EF487C-02BC-4B0B-8B6F-3BA5AE34B493}" destId="{694D60C5-A32C-4952-98C4-DD7B3D2C5572}" srcOrd="1" destOrd="0" presId="urn:microsoft.com/office/officeart/2005/8/layout/process5"/>
    <dgm:cxn modelId="{4D11426D-0C96-4663-831D-1F9778CEEC91}" srcId="{21971CFD-53FA-4F9E-BB73-01725FCCB558}" destId="{5B8C1629-3381-4E47-A173-2ACB628E68D7}" srcOrd="0" destOrd="0" parTransId="{86464FA3-82D5-4E9A-AC4A-64C7A71808A3}" sibTransId="{01425C64-99BE-48F2-A66A-750AD9A1C858}"/>
    <dgm:cxn modelId="{29E2B08D-A481-4F18-B10B-8DC90848788D}" type="presOf" srcId="{21971CFD-53FA-4F9E-BB73-01725FCCB558}" destId="{C2C0CFBB-A378-455F-8484-BFEB2FEA8676}" srcOrd="0" destOrd="0" presId="urn:microsoft.com/office/officeart/2005/8/layout/process5"/>
    <dgm:cxn modelId="{B5CEC1A2-F50B-4682-AD5E-961545C28022}" type="presOf" srcId="{01425C64-99BE-48F2-A66A-750AD9A1C858}" destId="{35D0203F-5329-40D9-8A38-59188DAB74B8}" srcOrd="0" destOrd="0" presId="urn:microsoft.com/office/officeart/2005/8/layout/process5"/>
    <dgm:cxn modelId="{FC2C2BB3-5067-40EF-9AA4-9A511AA365A2}" type="presOf" srcId="{9C594D09-114D-4743-BC44-0067C14B82F5}" destId="{9C72B33F-9042-4755-B3CD-A91BB3EEE411}" srcOrd="0" destOrd="0" presId="urn:microsoft.com/office/officeart/2005/8/layout/process5"/>
    <dgm:cxn modelId="{62DB61B5-7C20-4274-A1AA-22F88B2DE22F}" type="presOf" srcId="{ADF4C2BD-E654-4B7A-9FF4-FF3B42454F31}" destId="{D3BD585D-77C6-405D-90CA-700BC64A7140}" srcOrd="0" destOrd="0" presId="urn:microsoft.com/office/officeart/2005/8/layout/process5"/>
    <dgm:cxn modelId="{9614E3C4-DC9C-4BFB-824E-DC26B73D4AE6}" type="presOf" srcId="{01425C64-99BE-48F2-A66A-750AD9A1C858}" destId="{6C6E4B2B-CB81-4721-9803-5EB3BB85511A}" srcOrd="1" destOrd="0" presId="urn:microsoft.com/office/officeart/2005/8/layout/process5"/>
    <dgm:cxn modelId="{49D119D2-E26D-40A7-9550-8E2C56D41180}" type="presOf" srcId="{03491E83-3066-49CA-AB0A-36C1CDC981FB}" destId="{AE3AB821-8107-4B77-A0CF-E04C4DE985B9}" srcOrd="0" destOrd="0" presId="urn:microsoft.com/office/officeart/2005/8/layout/process5"/>
    <dgm:cxn modelId="{020D42EA-0AED-4F4D-B3B3-2EF1DD267897}" type="presOf" srcId="{4CD92873-436E-4FF2-B16A-51F5755C9A87}" destId="{DCC74656-699A-4104-84E8-3B1712F30F26}" srcOrd="0" destOrd="0" presId="urn:microsoft.com/office/officeart/2005/8/layout/process5"/>
    <dgm:cxn modelId="{B14176A5-E7FD-4DA0-845D-60C55794781A}" type="presParOf" srcId="{C2C0CFBB-A378-455F-8484-BFEB2FEA8676}" destId="{E8234287-7175-4661-BA1C-738DA5F7F63D}" srcOrd="0" destOrd="0" presId="urn:microsoft.com/office/officeart/2005/8/layout/process5"/>
    <dgm:cxn modelId="{3375AA32-12CB-4062-AC5F-3E9FAAE4BF14}" type="presParOf" srcId="{C2C0CFBB-A378-455F-8484-BFEB2FEA8676}" destId="{35D0203F-5329-40D9-8A38-59188DAB74B8}" srcOrd="1" destOrd="0" presId="urn:microsoft.com/office/officeart/2005/8/layout/process5"/>
    <dgm:cxn modelId="{940F719E-EA4F-4D7E-BFAD-3F98F5B01472}" type="presParOf" srcId="{35D0203F-5329-40D9-8A38-59188DAB74B8}" destId="{6C6E4B2B-CB81-4721-9803-5EB3BB85511A}" srcOrd="0" destOrd="0" presId="urn:microsoft.com/office/officeart/2005/8/layout/process5"/>
    <dgm:cxn modelId="{A8C700E6-6B8A-49F5-B5E8-14DD6F1F6C4E}" type="presParOf" srcId="{C2C0CFBB-A378-455F-8484-BFEB2FEA8676}" destId="{DCC74656-699A-4104-84E8-3B1712F30F26}" srcOrd="2" destOrd="0" presId="urn:microsoft.com/office/officeart/2005/8/layout/process5"/>
    <dgm:cxn modelId="{93CAB8D3-8F1D-4ADC-9A99-E595B337DD5A}" type="presParOf" srcId="{C2C0CFBB-A378-455F-8484-BFEB2FEA8676}" destId="{D3BD585D-77C6-405D-90CA-700BC64A7140}" srcOrd="3" destOrd="0" presId="urn:microsoft.com/office/officeart/2005/8/layout/process5"/>
    <dgm:cxn modelId="{00642D34-9E46-463F-9A14-71F716FEA00C}" type="presParOf" srcId="{D3BD585D-77C6-405D-90CA-700BC64A7140}" destId="{FA2A2276-C2CE-46CB-BB6A-8303B7C15EE4}" srcOrd="0" destOrd="0" presId="urn:microsoft.com/office/officeart/2005/8/layout/process5"/>
    <dgm:cxn modelId="{EAF0CB1B-CE75-4AA7-B9D1-103E2AE03880}" type="presParOf" srcId="{C2C0CFBB-A378-455F-8484-BFEB2FEA8676}" destId="{9C72B33F-9042-4755-B3CD-A91BB3EEE411}" srcOrd="4" destOrd="0" presId="urn:microsoft.com/office/officeart/2005/8/layout/process5"/>
    <dgm:cxn modelId="{14148934-B109-42E5-8D39-CB69C47413FC}" type="presParOf" srcId="{C2C0CFBB-A378-455F-8484-BFEB2FEA8676}" destId="{F8AFCED3-E980-4F7E-B423-5623939C6585}" srcOrd="5" destOrd="0" presId="urn:microsoft.com/office/officeart/2005/8/layout/process5"/>
    <dgm:cxn modelId="{355C413F-A8C9-42A4-9094-C2FE7633DD39}" type="presParOf" srcId="{F8AFCED3-E980-4F7E-B423-5623939C6585}" destId="{694D60C5-A32C-4952-98C4-DD7B3D2C5572}" srcOrd="0" destOrd="0" presId="urn:microsoft.com/office/officeart/2005/8/layout/process5"/>
    <dgm:cxn modelId="{7BB41DD4-A1DE-4479-9A0D-362F28A9C6E4}" type="presParOf" srcId="{C2C0CFBB-A378-455F-8484-BFEB2FEA8676}" destId="{AE3AB821-8107-4B77-A0CF-E04C4DE985B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34287-7175-4661-BA1C-738DA5F7F63D}">
      <dsp:nvSpPr>
        <dsp:cNvPr id="0" name=""/>
        <dsp:cNvSpPr/>
      </dsp:nvSpPr>
      <dsp:spPr>
        <a:xfrm>
          <a:off x="1367" y="588122"/>
          <a:ext cx="2917100" cy="17502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Write Code: You write code in one of the supported languages</a:t>
          </a:r>
        </a:p>
      </dsp:txBody>
      <dsp:txXfrm>
        <a:off x="52630" y="639385"/>
        <a:ext cx="2814574" cy="1647734"/>
      </dsp:txXfrm>
    </dsp:sp>
    <dsp:sp modelId="{35D0203F-5329-40D9-8A38-59188DAB74B8}">
      <dsp:nvSpPr>
        <dsp:cNvPr id="0" name=""/>
        <dsp:cNvSpPr/>
      </dsp:nvSpPr>
      <dsp:spPr>
        <a:xfrm>
          <a:off x="3175173" y="1101531"/>
          <a:ext cx="618425" cy="72344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175173" y="1246219"/>
        <a:ext cx="432898" cy="434064"/>
      </dsp:txXfrm>
    </dsp:sp>
    <dsp:sp modelId="{DCC74656-699A-4104-84E8-3B1712F30F26}">
      <dsp:nvSpPr>
        <dsp:cNvPr id="0" name=""/>
        <dsp:cNvSpPr/>
      </dsp:nvSpPr>
      <dsp:spPr>
        <a:xfrm>
          <a:off x="4085308" y="588122"/>
          <a:ext cx="2917100" cy="17502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Upload or Write Code in Console: You can either upload your code in a ZIP file or a container image or write your function code directly in the AWS Management Console</a:t>
          </a:r>
        </a:p>
      </dsp:txBody>
      <dsp:txXfrm>
        <a:off x="4136571" y="639385"/>
        <a:ext cx="2814574" cy="1647734"/>
      </dsp:txXfrm>
    </dsp:sp>
    <dsp:sp modelId="{D3BD585D-77C6-405D-90CA-700BC64A7140}">
      <dsp:nvSpPr>
        <dsp:cNvPr id="0" name=""/>
        <dsp:cNvSpPr/>
      </dsp:nvSpPr>
      <dsp:spPr>
        <a:xfrm rot="5400000">
          <a:off x="5234646" y="2542579"/>
          <a:ext cx="618425" cy="72344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5326827" y="2595087"/>
        <a:ext cx="434064" cy="432898"/>
      </dsp:txXfrm>
    </dsp:sp>
    <dsp:sp modelId="{9C72B33F-9042-4755-B3CD-A91BB3EEE411}">
      <dsp:nvSpPr>
        <dsp:cNvPr id="0" name=""/>
        <dsp:cNvSpPr/>
      </dsp:nvSpPr>
      <dsp:spPr>
        <a:xfrm>
          <a:off x="4085308" y="3505222"/>
          <a:ext cx="2917100" cy="17502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Set Triggers: Configure AWS services or other event sources to trigger your Lambda function</a:t>
          </a:r>
        </a:p>
      </dsp:txBody>
      <dsp:txXfrm>
        <a:off x="4136571" y="3556485"/>
        <a:ext cx="2814574" cy="1647734"/>
      </dsp:txXfrm>
    </dsp:sp>
    <dsp:sp modelId="{F8AFCED3-E980-4F7E-B423-5623939C6585}">
      <dsp:nvSpPr>
        <dsp:cNvPr id="0" name=""/>
        <dsp:cNvSpPr/>
      </dsp:nvSpPr>
      <dsp:spPr>
        <a:xfrm rot="10800000">
          <a:off x="3210178" y="4018632"/>
          <a:ext cx="618425" cy="72344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395705" y="4163320"/>
        <a:ext cx="432898" cy="434064"/>
      </dsp:txXfrm>
    </dsp:sp>
    <dsp:sp modelId="{AE3AB821-8107-4B77-A0CF-E04C4DE985B9}">
      <dsp:nvSpPr>
        <dsp:cNvPr id="0" name=""/>
        <dsp:cNvSpPr/>
      </dsp:nvSpPr>
      <dsp:spPr>
        <a:xfrm>
          <a:off x="1367" y="3505222"/>
          <a:ext cx="2917100" cy="17502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AWS Lambda Execution: When the trigger condition is met, Lambda executes the function using the compute power and memory allocated</a:t>
          </a:r>
        </a:p>
      </dsp:txBody>
      <dsp:txXfrm>
        <a:off x="52630" y="3556485"/>
        <a:ext cx="2814574" cy="1647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34287-7175-4661-BA1C-738DA5F7F63D}">
      <dsp:nvSpPr>
        <dsp:cNvPr id="0" name=""/>
        <dsp:cNvSpPr/>
      </dsp:nvSpPr>
      <dsp:spPr>
        <a:xfrm>
          <a:off x="1367" y="588122"/>
          <a:ext cx="2917100" cy="17502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Write Code: You write code in one of the supported languages</a:t>
          </a:r>
        </a:p>
      </dsp:txBody>
      <dsp:txXfrm>
        <a:off x="52630" y="639385"/>
        <a:ext cx="2814574" cy="1647734"/>
      </dsp:txXfrm>
    </dsp:sp>
    <dsp:sp modelId="{35D0203F-5329-40D9-8A38-59188DAB74B8}">
      <dsp:nvSpPr>
        <dsp:cNvPr id="0" name=""/>
        <dsp:cNvSpPr/>
      </dsp:nvSpPr>
      <dsp:spPr>
        <a:xfrm>
          <a:off x="3175173" y="1101531"/>
          <a:ext cx="618425" cy="72344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175173" y="1246219"/>
        <a:ext cx="432898" cy="434064"/>
      </dsp:txXfrm>
    </dsp:sp>
    <dsp:sp modelId="{DCC74656-699A-4104-84E8-3B1712F30F26}">
      <dsp:nvSpPr>
        <dsp:cNvPr id="0" name=""/>
        <dsp:cNvSpPr/>
      </dsp:nvSpPr>
      <dsp:spPr>
        <a:xfrm>
          <a:off x="4085308" y="588122"/>
          <a:ext cx="2917100" cy="17502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Upload or Write Code in Console: You can either upload your code in a ZIP file or a container image or write your function code directly in the AWS Management Console</a:t>
          </a:r>
        </a:p>
      </dsp:txBody>
      <dsp:txXfrm>
        <a:off x="4136571" y="639385"/>
        <a:ext cx="2814574" cy="1647734"/>
      </dsp:txXfrm>
    </dsp:sp>
    <dsp:sp modelId="{D3BD585D-77C6-405D-90CA-700BC64A7140}">
      <dsp:nvSpPr>
        <dsp:cNvPr id="0" name=""/>
        <dsp:cNvSpPr/>
      </dsp:nvSpPr>
      <dsp:spPr>
        <a:xfrm rot="5400000">
          <a:off x="5234646" y="2542579"/>
          <a:ext cx="618425" cy="72344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5326827" y="2595087"/>
        <a:ext cx="434064" cy="432898"/>
      </dsp:txXfrm>
    </dsp:sp>
    <dsp:sp modelId="{9C72B33F-9042-4755-B3CD-A91BB3EEE411}">
      <dsp:nvSpPr>
        <dsp:cNvPr id="0" name=""/>
        <dsp:cNvSpPr/>
      </dsp:nvSpPr>
      <dsp:spPr>
        <a:xfrm>
          <a:off x="4085308" y="3505222"/>
          <a:ext cx="2917100" cy="17502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Set Triggers: Configure AWS services or other event sources to trigger your Lambda function</a:t>
          </a:r>
        </a:p>
      </dsp:txBody>
      <dsp:txXfrm>
        <a:off x="4136571" y="3556485"/>
        <a:ext cx="2814574" cy="1647734"/>
      </dsp:txXfrm>
    </dsp:sp>
    <dsp:sp modelId="{F8AFCED3-E980-4F7E-B423-5623939C6585}">
      <dsp:nvSpPr>
        <dsp:cNvPr id="0" name=""/>
        <dsp:cNvSpPr/>
      </dsp:nvSpPr>
      <dsp:spPr>
        <a:xfrm rot="10800000">
          <a:off x="3210178" y="4018632"/>
          <a:ext cx="618425" cy="72344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395705" y="4163320"/>
        <a:ext cx="432898" cy="434064"/>
      </dsp:txXfrm>
    </dsp:sp>
    <dsp:sp modelId="{AE3AB821-8107-4B77-A0CF-E04C4DE985B9}">
      <dsp:nvSpPr>
        <dsp:cNvPr id="0" name=""/>
        <dsp:cNvSpPr/>
      </dsp:nvSpPr>
      <dsp:spPr>
        <a:xfrm>
          <a:off x="1367" y="3505222"/>
          <a:ext cx="2917100" cy="17502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AWS Lambda Execution: When the trigger condition is met, Lambda executes the function using the compute power and memory allocated</a:t>
          </a:r>
        </a:p>
      </dsp:txBody>
      <dsp:txXfrm>
        <a:off x="52630" y="3556485"/>
        <a:ext cx="2814574" cy="1647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645B7-567C-4DBE-847F-FCBDC403448D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7A744-A9AF-4996-BC51-8FA95B4C47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3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Serverless architecture</a:t>
            </a:r>
          </a:p>
          <a:p>
            <a:r>
              <a:rPr lang="en-US" dirty="0"/>
              <a:t>Event-Driven Execution</a:t>
            </a:r>
          </a:p>
          <a:p>
            <a:r>
              <a:rPr lang="en-US" dirty="0"/>
              <a:t>Pay-as-You-Go Pricing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7A744-A9AF-4996-BC51-8FA95B4C47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7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7A744-A9AF-4996-BC51-8FA95B4C47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71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effectLst/>
              </a:rPr>
              <a:t>Event-driven execution is a programming paradigm in which the flow of a program is determined by events or changes in state, rather than by a pre-defined sequence of steps.</a:t>
            </a:r>
            <a:endParaRPr lang="en-US" dirty="0"/>
          </a:p>
          <a:p>
            <a:r>
              <a:rPr lang="en-US" dirty="0">
                <a:effectLst/>
              </a:rPr>
              <a:t>In event-driven execution: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program waits for events to occur (e.g., user input, network requests, sensor readings)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When an event occurs, the program executes a specific block of code (an "event handler") to respond to the event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event handler may trigger additional events, leading to a cascade of event-driven execution</a:t>
            </a:r>
          </a:p>
          <a:p>
            <a:r>
              <a:rPr lang="en-US" dirty="0">
                <a:effectLst/>
              </a:rPr>
              <a:t>Event-driven execution is commonly used in: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GUI programming (e.g., responding to button clicks, mouse movements)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Web development (e.g., responding to HTTP requests, WebSocket messages)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IoT programming (e.g., responding to sensor readings, device connections)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Serverless computing (e.g., responding to cloud events, API calls)</a:t>
            </a:r>
          </a:p>
          <a:p>
            <a:r>
              <a:rPr lang="en-US" dirty="0">
                <a:effectLst/>
              </a:rPr>
              <a:t>Benefits of event-driven execution include: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Improved responsiveness and interactivity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Simplified code organization and reuse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Enhanced scalability and fault tolerance</a:t>
            </a:r>
          </a:p>
          <a:p>
            <a:r>
              <a:rPr lang="en-US" dirty="0">
                <a:effectLst/>
              </a:rPr>
              <a:t>Let me know if you'd like more information!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7A744-A9AF-4996-BC51-8FA95B4C47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5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S3: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object creation events (e.g., image uploads).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DynamoDB Streams: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changes in a DynamoDB table.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Amazon Kinesis Data Streams: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processing real-time streaming data.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Amazon SNS and SQS: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handling messages.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Amazon API Gateway: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building APIs.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IoT Core: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processing data from IoT devices.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CloudWatch Events: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scheduled events (like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jobs).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CloudTrail Logs: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responding to changes in your AWS infrastructure.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7A744-A9AF-4996-BC51-8FA95B4C47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13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7A744-A9AF-4996-BC51-8FA95B4C47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23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https://docs.aws.amazon.com/lambda/latest/dg/lambda-concurrency.html</a:t>
            </a:r>
          </a:p>
          <a:p>
            <a:endParaRPr lang="en-US" dirty="0"/>
          </a:p>
          <a:p>
            <a:r>
              <a:rPr lang="en-US" dirty="0"/>
              <a:t>https://docs.aws.amazon.com/lambda/latest/dg/lambda-runtime-environment.html#runtimes-lifecycle-invoke</a:t>
            </a:r>
          </a:p>
          <a:p>
            <a:endParaRPr lang="en-US" dirty="0"/>
          </a:p>
          <a:p>
            <a:r>
              <a:rPr lang="en-US" dirty="0"/>
              <a:t>https://aws.amazon.com/lambda/faqs/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7A744-A9AF-4996-BC51-8FA95B4C47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26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/>
            <a:r>
              <a:rPr lang="en-US" sz="1800" b="1" dirty="0">
                <a:effectLst/>
                <a:latin typeface="Times New Roman" panose="02020603050405020304" pitchFamily="18" charset="0"/>
              </a:rPr>
              <a:t>1.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Real-time File Processing</a:t>
            </a:r>
            <a:endParaRPr lang="en-US" sz="1800" b="1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Automatic resizing of images uploaded to Amazon S3, video transcoding, or extracting metadata.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functions can be triggered by S3 events (e.g., when a new file is uploaded).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Data Transformation and ETL (Extract, Transform, Load)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Transforming data as it flows through a pipeline before storing it in a database or data warehouse.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can process data streams from Amazon Kinesis or DynamoDB Streams and then load the transformed data into another service.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Real-time Stream Processing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Analyzing log data from AWS CloudTrail or processing clickstream data for analytics.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functions can process real-time data streams from Kinesis or Amazon MSK (Managed Streaming for Kafka).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Microservices Backend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Implementing individual microservices functions such as user authentication, payment processing, or data retrieval.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AWS Lambda integrates with Amazon API Gateway to expose RESTful APIs that trigger Lambda functions.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5. Chatbots and Voice Assistants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Building backend logic for chatbots on platforms like Amazon Alexa, Facebook Messenger, or Slack.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can handle requests from these platforms, process them, and return responses.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6. Scheduled Tasks (Cron Jobs)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Periodically cleaning up a database, sending out daily reports, or syncing data between systems.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AWS Lambda functions can be scheduled using Amazon CloudWatch Events 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EventBridge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7. IoT Data Processing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Processing data from IoT devices, filtering it, and storing it for further analysis.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can be triggered by AWS IoT Core when IoT devices send data.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8. Security and Compliance Automation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Automatically responding to security incidents, managing IAM policies, or ensuring compliance with regulations.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functions can be triggered by AWS CloudTrail events, Config Rules, 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GuardDuty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findings.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7A744-A9AF-4996-BC51-8FA95B4C47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Real-time Notifications and Alerts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Sending notifications when certain thresholds are met, such as high CPU usage or low inventory.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can send messages via Amazon SNS or SMS based on triggers from CloudWatch Alarms or other monitoring tools.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10. Backend for Mobile and Web Applications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Handling user authentication, data validation, and backend logic for mobile apps.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AWS Lambda can be integrated with Amazon Cognito for user management and API Gateway for API endpoints.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11. Automated Backups and Snapshots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Automatically creating backups of databases or snapshots of EC2 instances.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can be scheduled to run backup scripts and store backups in S3.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12. Dynamic Web Content Generation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Generating web pages or content on-the-fly based on user inputs or data.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can be used with API Gateway to generate and serve dynamic content.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13. A/B Testing and Feature Toggles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Rolling out new features to a subset of users and measuring performance.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functions can handle routing traffic and recording results for A/B tests.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14. Serverless Machine Learning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Running inference on pre-trained models or processing data for training.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can be used to run lightweight ML tasks or integrate with services like Amazon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SageMaker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for more complex tasks.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15. Automated Software Deployment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Orchestrating deployment pipelines, running tests, and deploying code to different environments.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it works: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Lambda can be part of CI/CD pipelines, working with AWS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CodePipeline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CodeBuild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7A744-A9AF-4996-BC51-8FA95B4C47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81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0/15 22-23,0-10 ? * MON-FRI *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0/15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This means the task will run every 15 minutes, starting from the 0th minute (i.e., on the hour, quarter past, half past, and quarter to). The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/15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specifies the interval.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22-23,0-10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This specifies the hours during which the task will run. It will run from 10 PM (22) to 11 PM (23) and then from midnight (0) to 10 AM (10).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?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This is a placeholder for the day of the month, which is not specified in this case. It means the task will run regardless of the day of the month.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*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This is a placeholder for the month, which is not specified in this case. It means the task will run regardless of the month.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MON-FRI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This specifies the days of the week during which the task will run. It will only run on Mondays, Tuesdays, Wednesdays, Thursdays, and Fridays.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summary, this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expression will run a task: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Every 15 minutes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Between 10 PM and 11 PM, and then from midnight to 10 AM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weekdays (Monday to Friday)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Regardless of the day of the month or month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Let me know if you have any further questions!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7A744-A9AF-4996-BC51-8FA95B4C47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2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8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1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1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2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6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8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9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4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05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8/1/2024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51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8/1/2024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50295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33">
          <p15:clr>
            <a:srgbClr val="5ACBF0"/>
          </p15:clr>
        </p15:guide>
        <p15:guide id="4" pos="336">
          <p15:clr>
            <a:srgbClr val="5ACBF0"/>
          </p15:clr>
        </p15:guide>
        <p15:guide id="5" orient="horz" pos="3974">
          <p15:clr>
            <a:srgbClr val="5ACBF0"/>
          </p15:clr>
        </p15:guide>
        <p15:guide id="6" orient="horz" pos="346">
          <p15:clr>
            <a:srgbClr val="5ACBF0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296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75">
          <p15:clr>
            <a:srgbClr val="A4A3A4"/>
          </p15:clr>
        </p15:guide>
        <p15:guide id="21" pos="4974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845">
          <p15:clr>
            <a:srgbClr val="A4A3A4"/>
          </p15:clr>
        </p15:guide>
        <p15:guide id="30" orient="horz" pos="958">
          <p15:clr>
            <a:srgbClr val="A4A3A4"/>
          </p15:clr>
        </p15:guide>
        <p15:guide id="31" orient="horz" pos="1480">
          <p15:clr>
            <a:srgbClr val="A4A3A4"/>
          </p15:clr>
        </p15:guide>
        <p15:guide id="32" orient="horz" pos="1593">
          <p15:clr>
            <a:srgbClr val="A4A3A4"/>
          </p15:clr>
        </p15:guide>
        <p15:guide id="33" orient="horz" pos="2092">
          <p15:clr>
            <a:srgbClr val="A4A3A4"/>
          </p15:clr>
        </p15:guide>
        <p15:guide id="34" orient="horz" pos="2228">
          <p15:clr>
            <a:srgbClr val="A4A3A4"/>
          </p15:clr>
        </p15:guide>
        <p15:guide id="35" orient="horz" pos="2727">
          <p15:clr>
            <a:srgbClr val="A4A3A4"/>
          </p15:clr>
        </p15:guide>
        <p15:guide id="36" orient="horz" pos="2840">
          <p15:clr>
            <a:srgbClr val="A4A3A4"/>
          </p15:clr>
        </p15:guide>
        <p15:guide id="37" orient="horz" pos="3362">
          <p15:clr>
            <a:srgbClr val="A4A3A4"/>
          </p15:clr>
        </p15:guide>
        <p15:guide id="38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-197591" y="65314"/>
            <a:ext cx="7752662" cy="4792050"/>
          </a:xfrm>
        </p:spPr>
        <p:txBody>
          <a:bodyPr anchor="t">
            <a:normAutofit/>
          </a:bodyPr>
          <a:lstStyle/>
          <a:p>
            <a:r>
              <a:rPr lang="en-US" dirty="0"/>
              <a:t> AWS Lambda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014575-F0CE-4EAB-917E-3325411B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DB3702B-264B-4A16-B3FF-E2B1366D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A33E2F-6DB3-47D1-B577-F0D4289E8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F24FF8-D392-412B-AB34-A7D89311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40630CB-96F3-958F-758F-44642302EB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r="16550" b="16010"/>
          <a:stretch/>
        </p:blipFill>
        <p:spPr>
          <a:xfrm>
            <a:off x="4323662" y="713948"/>
            <a:ext cx="6858000" cy="5760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10" name="Title">
            <a:extLst>
              <a:ext uri="{FF2B5EF4-FFF2-40B4-BE49-F238E27FC236}">
                <a16:creationId xmlns:a16="http://schemas.microsoft.com/office/drawing/2014/main" id="{68986470-4648-443D-A6BD-7FD24B55C52D}"/>
              </a:ext>
            </a:extLst>
          </p:cNvPr>
          <p:cNvSpPr txBox="1">
            <a:spLocks/>
          </p:cNvSpPr>
          <p:nvPr/>
        </p:nvSpPr>
        <p:spPr>
          <a:xfrm>
            <a:off x="9885881" y="6179487"/>
            <a:ext cx="5437187" cy="615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Rajender Thota</a:t>
            </a:r>
          </a:p>
        </p:txBody>
      </p:sp>
    </p:spTree>
    <p:extLst>
      <p:ext uri="{BB962C8B-B14F-4D97-AF65-F5344CB8AC3E}">
        <p14:creationId xmlns:p14="http://schemas.microsoft.com/office/powerpoint/2010/main" val="3312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0" y="0"/>
            <a:ext cx="12592050" cy="809241"/>
          </a:xfrm>
        </p:spPr>
        <p:txBody>
          <a:bodyPr anchor="t">
            <a:normAutofit fontScale="90000"/>
          </a:bodyPr>
          <a:lstStyle/>
          <a:p>
            <a:r>
              <a:rPr lang="en-US" sz="5400" dirty="0"/>
              <a:t>Event-Driven Execution -</a:t>
            </a:r>
            <a:r>
              <a:rPr lang="en-US" sz="1600" dirty="0"/>
              <a:t> </a:t>
            </a:r>
            <a:r>
              <a:rPr lang="en-US" sz="5400" dirty="0"/>
              <a:t>Supporting</a:t>
            </a:r>
            <a:r>
              <a:rPr lang="en-US" sz="1600" dirty="0"/>
              <a:t> </a:t>
            </a:r>
            <a:r>
              <a:rPr lang="en-US" sz="5400" dirty="0"/>
              <a:t>Triggers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Lambda.png" descr="Lambda.png">
            <a:extLst>
              <a:ext uri="{FF2B5EF4-FFF2-40B4-BE49-F238E27FC236}">
                <a16:creationId xmlns:a16="http://schemas.microsoft.com/office/drawing/2014/main" id="{6A3CB2E8-07F5-497C-9CB1-29ADBB39D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073" y="3382320"/>
            <a:ext cx="1023920" cy="102392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5F74A1A-7EE5-482E-B7A4-E13CB769DD7F}"/>
              </a:ext>
            </a:extLst>
          </p:cNvPr>
          <p:cNvSpPr/>
          <p:nvPr/>
        </p:nvSpPr>
        <p:spPr>
          <a:xfrm>
            <a:off x="7128663" y="1715166"/>
            <a:ext cx="3796161" cy="485602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itle">
            <a:extLst>
              <a:ext uri="{FF2B5EF4-FFF2-40B4-BE49-F238E27FC236}">
                <a16:creationId xmlns:a16="http://schemas.microsoft.com/office/drawing/2014/main" id="{7733F556-498D-4ED9-8A6D-20F0B13ABFFF}"/>
              </a:ext>
            </a:extLst>
          </p:cNvPr>
          <p:cNvSpPr txBox="1">
            <a:spLocks/>
          </p:cNvSpPr>
          <p:nvPr/>
        </p:nvSpPr>
        <p:spPr>
          <a:xfrm>
            <a:off x="1086595" y="823087"/>
            <a:ext cx="3546564" cy="6663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Event Source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1EE8AAD-94F5-48D5-B2B5-29D6EFD9851F}"/>
              </a:ext>
            </a:extLst>
          </p:cNvPr>
          <p:cNvGrpSpPr/>
          <p:nvPr/>
        </p:nvGrpSpPr>
        <p:grpSpPr>
          <a:xfrm>
            <a:off x="462211" y="1713577"/>
            <a:ext cx="4129887" cy="4855830"/>
            <a:chOff x="1817704" y="876837"/>
            <a:chExt cx="4595329" cy="537206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C24E86-11D4-442D-9B0C-7AB82903618F}"/>
                </a:ext>
              </a:extLst>
            </p:cNvPr>
            <p:cNvGrpSpPr/>
            <p:nvPr/>
          </p:nvGrpSpPr>
          <p:grpSpPr>
            <a:xfrm>
              <a:off x="1817704" y="1400698"/>
              <a:ext cx="4595329" cy="4158586"/>
              <a:chOff x="278628" y="1875312"/>
              <a:chExt cx="4595329" cy="4158586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7F63BD6-9F6F-464C-8792-27A8882190D4}"/>
                  </a:ext>
                </a:extLst>
              </p:cNvPr>
              <p:cNvGrpSpPr/>
              <p:nvPr/>
            </p:nvGrpSpPr>
            <p:grpSpPr>
              <a:xfrm>
                <a:off x="1925307" y="3303718"/>
                <a:ext cx="1381407" cy="1128894"/>
                <a:chOff x="5786296" y="3098977"/>
                <a:chExt cx="1381407" cy="1128894"/>
              </a:xfrm>
            </p:grpSpPr>
            <p:pic>
              <p:nvPicPr>
                <p:cNvPr id="73" name="Graphic 7" descr="Amazon API Gateway service icon.">
                  <a:extLst>
                    <a:ext uri="{FF2B5EF4-FFF2-40B4-BE49-F238E27FC236}">
                      <a16:creationId xmlns:a16="http://schemas.microsoft.com/office/drawing/2014/main" id="{31400ABC-AFCF-4F43-BA57-AB83FA18CA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/>
                <a:stretch/>
              </p:blipFill>
              <p:spPr bwMode="auto">
                <a:xfrm>
                  <a:off x="6010155" y="3098977"/>
                  <a:ext cx="762000" cy="76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4" name="Content Placeholder">
                  <a:extLst>
                    <a:ext uri="{FF2B5EF4-FFF2-40B4-BE49-F238E27FC236}">
                      <a16:creationId xmlns:a16="http://schemas.microsoft.com/office/drawing/2014/main" id="{0161E9AB-8F7B-4CBB-B308-336738739AE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86296" y="3830878"/>
                  <a:ext cx="1381407" cy="3969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 fontScale="85000" lnSpcReduction="10000"/>
                </a:bodyPr>
                <a:lstStyle>
                  <a:lvl1pPr marL="270000" indent="-270000" algn="l" defTabSz="914400" rtl="0" eaLnBrk="1" latinLnBrk="0" hangingPunct="1"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2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8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4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0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15000"/>
                    </a:lnSpc>
                    <a:buNone/>
                  </a:pPr>
                  <a:r>
                    <a:rPr lang="en-US" sz="1300" dirty="0"/>
                    <a:t>API GATEWAY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09ADA3B-3D8C-455A-915A-7B118D2AF155}"/>
                  </a:ext>
                </a:extLst>
              </p:cNvPr>
              <p:cNvGrpSpPr/>
              <p:nvPr/>
            </p:nvGrpSpPr>
            <p:grpSpPr>
              <a:xfrm>
                <a:off x="2103564" y="1881237"/>
                <a:ext cx="1381407" cy="1224171"/>
                <a:chOff x="6010155" y="4519886"/>
                <a:chExt cx="1381407" cy="1224171"/>
              </a:xfrm>
            </p:grpSpPr>
            <p:pic>
              <p:nvPicPr>
                <p:cNvPr id="71" name="Graphic 70" descr="Amazon S3 on Outposts service icon.">
                  <a:extLst>
                    <a:ext uri="{FF2B5EF4-FFF2-40B4-BE49-F238E27FC236}">
                      <a16:creationId xmlns:a16="http://schemas.microsoft.com/office/drawing/2014/main" id="{6DB52803-DFA1-4D8F-BADC-89D19EAF50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6096000" y="4519886"/>
                  <a:ext cx="762000" cy="762000"/>
                </a:xfrm>
                <a:prstGeom prst="rect">
                  <a:avLst/>
                </a:prstGeom>
              </p:spPr>
            </p:pic>
            <p:sp>
              <p:nvSpPr>
                <p:cNvPr id="72" name="Content Placeholder">
                  <a:extLst>
                    <a:ext uri="{FF2B5EF4-FFF2-40B4-BE49-F238E27FC236}">
                      <a16:creationId xmlns:a16="http://schemas.microsoft.com/office/drawing/2014/main" id="{CE59F23F-E441-430B-AF67-C9E001981A1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0155" y="5347064"/>
                  <a:ext cx="1381407" cy="3969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70000" indent="-270000" algn="l" defTabSz="914400" rtl="0" eaLnBrk="1" latinLnBrk="0" hangingPunct="1"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2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8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4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0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15000"/>
                    </a:lnSpc>
                    <a:buNone/>
                  </a:pPr>
                  <a:r>
                    <a:rPr lang="en-US" sz="1300" dirty="0"/>
                    <a:t>S3 Bucket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F2EB277-B88F-458C-A1D4-DC25BA07B2D0}"/>
                  </a:ext>
                </a:extLst>
              </p:cNvPr>
              <p:cNvGrpSpPr/>
              <p:nvPr/>
            </p:nvGrpSpPr>
            <p:grpSpPr>
              <a:xfrm>
                <a:off x="3492550" y="3212619"/>
                <a:ext cx="1381407" cy="1224171"/>
                <a:chOff x="6010155" y="4519886"/>
                <a:chExt cx="1381407" cy="1224171"/>
              </a:xfrm>
            </p:grpSpPr>
            <p:pic>
              <p:nvPicPr>
                <p:cNvPr id="69" name="Graphic 68" descr="Amazon S3 on Outposts service icon.">
                  <a:extLst>
                    <a:ext uri="{FF2B5EF4-FFF2-40B4-BE49-F238E27FC236}">
                      <a16:creationId xmlns:a16="http://schemas.microsoft.com/office/drawing/2014/main" id="{1CA2F624-856C-49A8-9C4B-FDFA7BC6DD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/>
                <a:stretch/>
              </p:blipFill>
              <p:spPr>
                <a:xfrm>
                  <a:off x="6096000" y="4519886"/>
                  <a:ext cx="762000" cy="762000"/>
                </a:xfrm>
                <a:prstGeom prst="rect">
                  <a:avLst/>
                </a:prstGeom>
              </p:spPr>
            </p:pic>
            <p:sp>
              <p:nvSpPr>
                <p:cNvPr id="70" name="Content Placeholder">
                  <a:extLst>
                    <a:ext uri="{FF2B5EF4-FFF2-40B4-BE49-F238E27FC236}">
                      <a16:creationId xmlns:a16="http://schemas.microsoft.com/office/drawing/2014/main" id="{38AA4357-5EFA-4208-AED3-5D9010D6C4E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10155" y="5347064"/>
                  <a:ext cx="1381407" cy="3969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70000" indent="-270000" algn="l" defTabSz="914400" rtl="0" eaLnBrk="1" latinLnBrk="0" hangingPunct="1"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2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8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4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0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15000"/>
                    </a:lnSpc>
                    <a:buNone/>
                  </a:pPr>
                  <a:r>
                    <a:rPr lang="en-US" sz="1300" dirty="0"/>
                    <a:t>S3 Bucket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D2F5251-B4D4-4F40-90CD-2174D156B04F}"/>
                  </a:ext>
                </a:extLst>
              </p:cNvPr>
              <p:cNvGrpSpPr/>
              <p:nvPr/>
            </p:nvGrpSpPr>
            <p:grpSpPr>
              <a:xfrm>
                <a:off x="813428" y="4691286"/>
                <a:ext cx="1163640" cy="1332810"/>
                <a:chOff x="4313213" y="4928849"/>
                <a:chExt cx="1163640" cy="1332810"/>
              </a:xfrm>
            </p:grpSpPr>
            <p:pic>
              <p:nvPicPr>
                <p:cNvPr id="67" name="Graphic 66" descr="Event (time-based) resource icon for the Amazon CloudWatch service.">
                  <a:extLst>
                    <a:ext uri="{FF2B5EF4-FFF2-40B4-BE49-F238E27FC236}">
                      <a16:creationId xmlns:a16="http://schemas.microsoft.com/office/drawing/2014/main" id="{1B7D3502-10B1-4764-A3D9-19F78CFC3D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7049" y="4928849"/>
                  <a:ext cx="664313" cy="664314"/>
                </a:xfrm>
                <a:prstGeom prst="rect">
                  <a:avLst/>
                </a:prstGeom>
              </p:spPr>
            </p:pic>
            <p:sp>
              <p:nvSpPr>
                <p:cNvPr id="68" name="TextBox 20">
                  <a:extLst>
                    <a:ext uri="{FF2B5EF4-FFF2-40B4-BE49-F238E27FC236}">
                      <a16:creationId xmlns:a16="http://schemas.microsoft.com/office/drawing/2014/main" id="{E2FC594A-7B90-4660-8B92-59F8A7BD0EF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13213" y="5615329"/>
                  <a:ext cx="1163640" cy="646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Schedule Event</a:t>
                  </a:r>
                  <a:b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</a:br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(time-based)</a:t>
                  </a: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FD4C304-FC7F-4E7D-816C-A28B174F11C5}"/>
                  </a:ext>
                </a:extLst>
              </p:cNvPr>
              <p:cNvGrpSpPr/>
              <p:nvPr/>
            </p:nvGrpSpPr>
            <p:grpSpPr>
              <a:xfrm>
                <a:off x="486157" y="3141945"/>
                <a:ext cx="1846862" cy="1528689"/>
                <a:chOff x="6772036" y="4003990"/>
                <a:chExt cx="1846862" cy="1528689"/>
              </a:xfrm>
            </p:grpSpPr>
            <p:pic>
              <p:nvPicPr>
                <p:cNvPr id="65" name="Graphic 64" descr="Event (event-based) resource icon for the Amazon CloudWatch service.">
                  <a:extLst>
                    <a:ext uri="{FF2B5EF4-FFF2-40B4-BE49-F238E27FC236}">
                      <a16:creationId xmlns:a16="http://schemas.microsoft.com/office/drawing/2014/main" id="{279729E6-5CEE-4AFB-99D0-1AF276534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46052" y="4003990"/>
                  <a:ext cx="790281" cy="790282"/>
                </a:xfrm>
                <a:prstGeom prst="rect">
                  <a:avLst/>
                </a:prstGeom>
              </p:spPr>
            </p:pic>
            <p:sp>
              <p:nvSpPr>
                <p:cNvPr id="66" name="TextBox 25">
                  <a:extLst>
                    <a:ext uri="{FF2B5EF4-FFF2-40B4-BE49-F238E27FC236}">
                      <a16:creationId xmlns:a16="http://schemas.microsoft.com/office/drawing/2014/main" id="{496E8E95-91A4-448F-9BAD-D5B0D5DC4C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72036" y="4817635"/>
                  <a:ext cx="1846862" cy="7150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Trigger </a:t>
                  </a:r>
                </a:p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Event</a:t>
                  </a:r>
                  <a:b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</a:br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(event-based)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B6F6C00-EDEF-4718-A375-77B220EF3820}"/>
                  </a:ext>
                </a:extLst>
              </p:cNvPr>
              <p:cNvGrpSpPr/>
              <p:nvPr/>
            </p:nvGrpSpPr>
            <p:grpSpPr>
              <a:xfrm>
                <a:off x="3337480" y="1887918"/>
                <a:ext cx="1381407" cy="1217490"/>
                <a:chOff x="5639149" y="1365510"/>
                <a:chExt cx="1381407" cy="1217490"/>
              </a:xfrm>
            </p:grpSpPr>
            <p:pic>
              <p:nvPicPr>
                <p:cNvPr id="63" name="Graphic 19" descr="Amazon EventBridge service icon.">
                  <a:extLst>
                    <a:ext uri="{FF2B5EF4-FFF2-40B4-BE49-F238E27FC236}">
                      <a16:creationId xmlns:a16="http://schemas.microsoft.com/office/drawing/2014/main" id="{94A62135-720C-45F9-B622-F58DA56BCD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/>
                <a:stretch/>
              </p:blipFill>
              <p:spPr bwMode="auto">
                <a:xfrm>
                  <a:off x="5820101" y="1365510"/>
                  <a:ext cx="762000" cy="76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4" name="Content Placeholder">
                  <a:extLst>
                    <a:ext uri="{FF2B5EF4-FFF2-40B4-BE49-F238E27FC236}">
                      <a16:creationId xmlns:a16="http://schemas.microsoft.com/office/drawing/2014/main" id="{94BB6583-68E1-41E7-8D66-AA35AA70A0B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639149" y="2186007"/>
                  <a:ext cx="1381407" cy="39699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marL="270000" indent="-270000" algn="l" defTabSz="914400" rtl="0" eaLnBrk="1" latinLnBrk="0" hangingPunct="1">
                    <a:lnSpc>
                      <a:spcPct val="125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2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08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4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00000" indent="-270000" algn="l" defTabSz="914400" rtl="0" eaLnBrk="1" latinLnBrk="0" hangingPunct="1">
                    <a:lnSpc>
                      <a:spcPct val="125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 spc="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15000"/>
                    </a:lnSpc>
                    <a:buNone/>
                  </a:pPr>
                  <a:r>
                    <a:rPr lang="en-US" sz="1300" dirty="0"/>
                    <a:t>Event Bridge</a:t>
                  </a: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7B65643A-0A9B-40DC-9B48-5E17AB0BB710}"/>
                  </a:ext>
                </a:extLst>
              </p:cNvPr>
              <p:cNvGrpSpPr/>
              <p:nvPr/>
            </p:nvGrpSpPr>
            <p:grpSpPr>
              <a:xfrm>
                <a:off x="3224508" y="4768805"/>
                <a:ext cx="1579792" cy="1220902"/>
                <a:chOff x="2249488" y="1337925"/>
                <a:chExt cx="2134580" cy="1536457"/>
              </a:xfrm>
            </p:grpSpPr>
            <p:pic>
              <p:nvPicPr>
                <p:cNvPr id="61" name="Graphic 17" descr="Amazon CloudWatch service icon.">
                  <a:extLst>
                    <a:ext uri="{FF2B5EF4-FFF2-40B4-BE49-F238E27FC236}">
                      <a16:creationId xmlns:a16="http://schemas.microsoft.com/office/drawing/2014/main" id="{A53288EC-5684-4459-90C2-8C4EF85844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rcRect/>
                <a:stretch/>
              </p:blipFill>
              <p:spPr bwMode="auto">
                <a:xfrm>
                  <a:off x="2989263" y="1337925"/>
                  <a:ext cx="762000" cy="76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2" name="TextBox 9">
                  <a:extLst>
                    <a:ext uri="{FF2B5EF4-FFF2-40B4-BE49-F238E27FC236}">
                      <a16:creationId xmlns:a16="http://schemas.microsoft.com/office/drawing/2014/main" id="{38D7777E-876D-47C6-9684-A88CBCB021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49488" y="2231628"/>
                  <a:ext cx="2134580" cy="6427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Amazon CloudWatch</a:t>
                  </a: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4169143-8D21-43E4-88D1-3519CB28819D}"/>
                  </a:ext>
                </a:extLst>
              </p:cNvPr>
              <p:cNvGrpSpPr/>
              <p:nvPr/>
            </p:nvGrpSpPr>
            <p:grpSpPr>
              <a:xfrm>
                <a:off x="1815408" y="4733926"/>
                <a:ext cx="1649918" cy="1299972"/>
                <a:chOff x="4511815" y="1303758"/>
                <a:chExt cx="2252737" cy="1804656"/>
              </a:xfrm>
            </p:grpSpPr>
            <p:pic>
              <p:nvPicPr>
                <p:cNvPr id="59" name="Graphic 26" descr="Amazon Simple Queue Service (Amazon SQS) service icon.">
                  <a:extLst>
                    <a:ext uri="{FF2B5EF4-FFF2-40B4-BE49-F238E27FC236}">
                      <a16:creationId xmlns:a16="http://schemas.microsoft.com/office/drawing/2014/main" id="{61207321-9BDA-4D01-9C24-014E377EE73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rcRect/>
                <a:stretch/>
              </p:blipFill>
              <p:spPr bwMode="auto">
                <a:xfrm>
                  <a:off x="5245101" y="1303758"/>
                  <a:ext cx="761999" cy="76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0" name="TextBox 11">
                  <a:extLst>
                    <a:ext uri="{FF2B5EF4-FFF2-40B4-BE49-F238E27FC236}">
                      <a16:creationId xmlns:a16="http://schemas.microsoft.com/office/drawing/2014/main" id="{C949113D-68BE-45AF-B37E-517DAB07843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11815" y="2115770"/>
                  <a:ext cx="2252737" cy="9926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Amazon Simple Queue Service (Amazon SQS)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D48A65B-1811-4602-8136-654856A1FCA7}"/>
                  </a:ext>
                </a:extLst>
              </p:cNvPr>
              <p:cNvGrpSpPr/>
              <p:nvPr/>
            </p:nvGrpSpPr>
            <p:grpSpPr>
              <a:xfrm>
                <a:off x="278628" y="1875312"/>
                <a:ext cx="2292350" cy="1223665"/>
                <a:chOff x="4487863" y="1184275"/>
                <a:chExt cx="2292350" cy="1223665"/>
              </a:xfrm>
            </p:grpSpPr>
            <p:pic>
              <p:nvPicPr>
                <p:cNvPr id="57" name="Graphic 19" descr="Amazon Kinesis Video Streams service icon.">
                  <a:extLst>
                    <a:ext uri="{FF2B5EF4-FFF2-40B4-BE49-F238E27FC236}">
                      <a16:creationId xmlns:a16="http://schemas.microsoft.com/office/drawing/2014/main" id="{63F51B71-4203-4F7F-989B-2DA5D9CE12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rcRect/>
                <a:stretch/>
              </p:blipFill>
              <p:spPr bwMode="auto">
                <a:xfrm>
                  <a:off x="5245100" y="1184275"/>
                  <a:ext cx="762000" cy="762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8" name="TextBox 11">
                  <a:extLst>
                    <a:ext uri="{FF2B5EF4-FFF2-40B4-BE49-F238E27FC236}">
                      <a16:creationId xmlns:a16="http://schemas.microsoft.com/office/drawing/2014/main" id="{9870016A-B387-413D-8035-5DAF1C20181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87863" y="1946275"/>
                  <a:ext cx="229235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Amazon Kinesis</a:t>
                  </a:r>
                  <a:b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</a:br>
                  <a:r>
                    <a:rPr lang="en-US" altLang="en-US" sz="1200" dirty="0"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Video Streams</a:t>
                  </a:r>
                </a:p>
              </p:txBody>
            </p:sp>
          </p:grpSp>
        </p:grp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0F5E47F-AC80-420C-81A3-8DD141F8F168}"/>
                </a:ext>
              </a:extLst>
            </p:cNvPr>
            <p:cNvSpPr/>
            <p:nvPr/>
          </p:nvSpPr>
          <p:spPr>
            <a:xfrm>
              <a:off x="1889584" y="876837"/>
              <a:ext cx="4500561" cy="5372069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itle">
            <a:extLst>
              <a:ext uri="{FF2B5EF4-FFF2-40B4-BE49-F238E27FC236}">
                <a16:creationId xmlns:a16="http://schemas.microsoft.com/office/drawing/2014/main" id="{674D3CF1-411E-41B7-A14F-1B67A27B5DF2}"/>
              </a:ext>
            </a:extLst>
          </p:cNvPr>
          <p:cNvSpPr txBox="1">
            <a:spLocks/>
          </p:cNvSpPr>
          <p:nvPr/>
        </p:nvSpPr>
        <p:spPr>
          <a:xfrm>
            <a:off x="8021173" y="800655"/>
            <a:ext cx="2059157" cy="6663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Services</a:t>
            </a:r>
          </a:p>
        </p:txBody>
      </p:sp>
      <p:sp>
        <p:nvSpPr>
          <p:cNvPr id="76" name="Title">
            <a:extLst>
              <a:ext uri="{FF2B5EF4-FFF2-40B4-BE49-F238E27FC236}">
                <a16:creationId xmlns:a16="http://schemas.microsoft.com/office/drawing/2014/main" id="{BC55FE00-7922-47CC-95F2-D1D048DFA3F8}"/>
              </a:ext>
            </a:extLst>
          </p:cNvPr>
          <p:cNvSpPr txBox="1">
            <a:spLocks/>
          </p:cNvSpPr>
          <p:nvPr/>
        </p:nvSpPr>
        <p:spPr>
          <a:xfrm>
            <a:off x="4952670" y="978483"/>
            <a:ext cx="2136936" cy="6663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300" dirty="0"/>
              <a:t>AWS</a:t>
            </a:r>
            <a:r>
              <a:rPr lang="en-US" sz="4000" dirty="0"/>
              <a:t> </a:t>
            </a:r>
            <a:r>
              <a:rPr lang="en-US" sz="6400" dirty="0"/>
              <a:t>Lambda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17743241-6EAF-41C7-96E2-2805FA980C89}"/>
              </a:ext>
            </a:extLst>
          </p:cNvPr>
          <p:cNvSpPr/>
          <p:nvPr/>
        </p:nvSpPr>
        <p:spPr>
          <a:xfrm>
            <a:off x="4862917" y="3824299"/>
            <a:ext cx="354634" cy="19422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6BCFCDFD-6557-4084-89AC-4AD589AD812C}"/>
              </a:ext>
            </a:extLst>
          </p:cNvPr>
          <p:cNvSpPr/>
          <p:nvPr/>
        </p:nvSpPr>
        <p:spPr>
          <a:xfrm rot="19954184">
            <a:off x="6443656" y="3487971"/>
            <a:ext cx="354634" cy="19422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F00FD2DE-27AB-4E2D-974F-F26932FD1072}"/>
              </a:ext>
            </a:extLst>
          </p:cNvPr>
          <p:cNvSpPr/>
          <p:nvPr/>
        </p:nvSpPr>
        <p:spPr>
          <a:xfrm rot="1482408">
            <a:off x="6438396" y="4192166"/>
            <a:ext cx="354634" cy="19422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15">
            <a:extLst>
              <a:ext uri="{FF2B5EF4-FFF2-40B4-BE49-F238E27FC236}">
                <a16:creationId xmlns:a16="http://schemas.microsoft.com/office/drawing/2014/main" id="{B65E9451-C327-48FC-9852-BA1715F98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7207" y="3293172"/>
            <a:ext cx="21449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Endpoints</a:t>
            </a:r>
          </a:p>
        </p:txBody>
      </p:sp>
      <p:pic>
        <p:nvPicPr>
          <p:cNvPr id="85" name="Graphic 84" descr="Endpoints resource icon for the Amazon VPC service.&#10;">
            <a:extLst>
              <a:ext uri="{FF2B5EF4-FFF2-40B4-BE49-F238E27FC236}">
                <a16:creationId xmlns:a16="http://schemas.microsoft.com/office/drawing/2014/main" id="{05C93450-9A9F-4E1E-9BAE-B55289242AB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77484" y="1892079"/>
            <a:ext cx="1401093" cy="1401093"/>
          </a:xfrm>
          <a:prstGeom prst="rect">
            <a:avLst/>
          </a:prstGeom>
        </p:spPr>
      </p:pic>
      <p:pic>
        <p:nvPicPr>
          <p:cNvPr id="86" name="Graphic 85" descr="Data store resource icon for the AWS IoT Analytics service.">
            <a:extLst>
              <a:ext uri="{FF2B5EF4-FFF2-40B4-BE49-F238E27FC236}">
                <a16:creationId xmlns:a16="http://schemas.microsoft.com/office/drawing/2014/main" id="{CADF6701-29FE-4D1D-9A8C-4446D4A02A3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092089" y="3894280"/>
            <a:ext cx="1618033" cy="1618033"/>
          </a:xfrm>
          <a:prstGeom prst="rect">
            <a:avLst/>
          </a:prstGeom>
        </p:spPr>
      </p:pic>
      <p:sp>
        <p:nvSpPr>
          <p:cNvPr id="87" name="TextBox 29">
            <a:extLst>
              <a:ext uri="{FF2B5EF4-FFF2-40B4-BE49-F238E27FC236}">
                <a16:creationId xmlns:a16="http://schemas.microsoft.com/office/drawing/2014/main" id="{FFFA2E8A-7F0B-45FE-B1C5-585A3F2CA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7083" y="5544704"/>
            <a:ext cx="23210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</a:p>
        </p:txBody>
      </p:sp>
    </p:spTree>
    <p:extLst>
      <p:ext uri="{BB962C8B-B14F-4D97-AF65-F5344CB8AC3E}">
        <p14:creationId xmlns:p14="http://schemas.microsoft.com/office/powerpoint/2010/main" val="91569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24834" y="88146"/>
            <a:ext cx="10847966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Supporting Triggers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1261241"/>
            <a:ext cx="4500562" cy="5047484"/>
          </a:xfrm>
        </p:spPr>
        <p:txBody>
          <a:bodyPr anchor="t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S3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DynamoDB Streams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Amazon Kinesis Data Streams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Amazon SNS and SQS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Amazon API Gateway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IoT Core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CloudWatch Events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AWS CloudTrail Logs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C8D0062-9175-CEF6-5CD5-7F065A42D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1425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541434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2EF1E17-FA7D-84B0-490F-5C31C7F60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1367304"/>
            <a:ext cx="6858000" cy="412339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graphicFrame>
        <p:nvGraphicFramePr>
          <p:cNvPr id="11" name="Content Placeholder">
            <a:extLst>
              <a:ext uri="{FF2B5EF4-FFF2-40B4-BE49-F238E27FC236}">
                <a16:creationId xmlns:a16="http://schemas.microsoft.com/office/drawing/2014/main" id="{22746509-588F-FF70-8824-5A4A281D9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70417"/>
              </p:ext>
            </p:extLst>
          </p:nvPr>
        </p:nvGraphicFramePr>
        <p:xfrm>
          <a:off x="5037161" y="609736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itle">
            <a:extLst>
              <a:ext uri="{FF2B5EF4-FFF2-40B4-BE49-F238E27FC236}">
                <a16:creationId xmlns:a16="http://schemas.microsoft.com/office/drawing/2014/main" id="{F4DD33A7-17CE-4C30-886D-B23250D5B106}"/>
              </a:ext>
            </a:extLst>
          </p:cNvPr>
          <p:cNvSpPr txBox="1">
            <a:spLocks/>
          </p:cNvSpPr>
          <p:nvPr/>
        </p:nvSpPr>
        <p:spPr>
          <a:xfrm>
            <a:off x="540000" y="540000"/>
            <a:ext cx="4500561" cy="2181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/>
              <a:t>How AWS Lambda Works</a:t>
            </a:r>
            <a:endParaRPr lang="en-US" sz="5100" dirty="0"/>
          </a:p>
        </p:txBody>
      </p:sp>
    </p:spTree>
    <p:extLst>
      <p:ext uri="{BB962C8B-B14F-4D97-AF65-F5344CB8AC3E}">
        <p14:creationId xmlns:p14="http://schemas.microsoft.com/office/powerpoint/2010/main" val="45482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8234287-7175-4661-BA1C-738DA5F7F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5D0203F-5329-40D9-8A38-59188DAB7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CC74656-699A-4104-84E8-3B1712F30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3BD585D-77C6-405D-90CA-700BC64A7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C72B33F-9042-4755-B3CD-A91BB3EEE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8AFCED3-E980-4F7E-B423-5623939C6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3AB821-8107-4B77-A0CF-E04C4DE98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sz="5100" dirty="0"/>
              <a:t>SAM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1400" dirty="0"/>
              <a:t>The AWS Serverless Application Model (AWS SAM) is </a:t>
            </a:r>
            <a:r>
              <a:rPr lang="en-US" sz="1400" b="1" dirty="0"/>
              <a:t>an open-source framework for building serverless applications</a:t>
            </a:r>
            <a:r>
              <a:rPr lang="en-US" sz="1400" dirty="0"/>
              <a:t>. It provides shorthand syntax to express functions, APIs, databases, and event source mappings. With just a few lines per resource, you can define the application you want and model it using YAML.</a:t>
            </a:r>
            <a:endParaRPr lang="en-US" sz="13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D48B637-3C6C-2E30-95A1-595EFBDCF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19143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sz="5100" dirty="0"/>
              <a:t>How AWS Lambda Works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sz="1300" dirty="0"/>
              <a:t>Write Code: You write code in one of the supported languages</a:t>
            </a:r>
          </a:p>
          <a:p>
            <a:pPr lvl="0">
              <a:lnSpc>
                <a:spcPct val="115000"/>
              </a:lnSpc>
            </a:pPr>
            <a:r>
              <a:rPr lang="en-US" sz="1300" dirty="0"/>
              <a:t>Upload or Write Code in Console: You can either upload your code in a ZIP file or a container image or write your function code directly in the AWS Management Console</a:t>
            </a:r>
          </a:p>
          <a:p>
            <a:pPr lvl="0">
              <a:lnSpc>
                <a:spcPct val="115000"/>
              </a:lnSpc>
            </a:pPr>
            <a:r>
              <a:rPr lang="en-US" sz="1300" dirty="0"/>
              <a:t>Set Triggers: Configure AWS services or other event sources to trigger your Lambda function</a:t>
            </a:r>
          </a:p>
          <a:p>
            <a:pPr lvl="0">
              <a:lnSpc>
                <a:spcPct val="115000"/>
              </a:lnSpc>
            </a:pPr>
            <a:r>
              <a:rPr lang="en-US" sz="1300" dirty="0"/>
              <a:t>AWS Lambda Execution: When the trigger condition is met, Lambda executes the function using the compute power and memory allocated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Padlock on computer motherboard">
            <a:extLst>
              <a:ext uri="{FF2B5EF4-FFF2-40B4-BE49-F238E27FC236}">
                <a16:creationId xmlns:a16="http://schemas.microsoft.com/office/drawing/2014/main" id="{AD48B637-3C6C-2E30-95A1-595EFBDCFD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2" r="30682" b="3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715678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0025" y="-1"/>
            <a:ext cx="7313275" cy="2181946"/>
          </a:xfrm>
        </p:spPr>
        <p:txBody>
          <a:bodyPr anchor="t">
            <a:normAutofit/>
          </a:bodyPr>
          <a:lstStyle/>
          <a:p>
            <a:r>
              <a:rPr lang="en-US" sz="5100" dirty="0"/>
              <a:t>Lambda Concurrency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D48B637-3C6C-2E30-95A1-595EFBDCF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3" r="24623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CBF1B-29FB-4483-9780-663AE43F7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47" y="784154"/>
            <a:ext cx="11516869" cy="584524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4503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User Cases</a:t>
            </a:r>
            <a:endParaRPr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1562100"/>
            <a:ext cx="6230938" cy="4746625"/>
          </a:xfrm>
        </p:spPr>
        <p:txBody>
          <a:bodyPr anchor="t">
            <a:normAutofit/>
          </a:bodyPr>
          <a:lstStyle/>
          <a:p>
            <a:pPr lvl="0"/>
            <a:r>
              <a:rPr lang="en-US" sz="1800" b="0" dirty="0">
                <a:effectLst/>
                <a:ea typeface="Times New Roman" panose="02020603050405020304" pitchFamily="18" charset="0"/>
              </a:rPr>
              <a:t>Real-time File Processing</a:t>
            </a: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Transformation and ETL (Extract, Transform, Load)</a:t>
            </a: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Real-time Stream Processing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Microservices Backend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Chatbots and Voice Assistants</a:t>
            </a: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Scheduled Tasks (Cron Jobs)</a:t>
            </a:r>
            <a:b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IoT Data Processing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Security and Compliance Automation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2EF1E17-FA7D-84B0-490F-5C31C7F60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44737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User Cases</a:t>
            </a:r>
            <a:endParaRPr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282912" y="2012001"/>
            <a:ext cx="6230938" cy="4746625"/>
          </a:xfrm>
        </p:spPr>
        <p:txBody>
          <a:bodyPr anchor="t">
            <a:normAutofit/>
          </a:bodyPr>
          <a:lstStyle/>
          <a:p>
            <a:pPr lvl="0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Real-time Notifications and Alerts</a:t>
            </a: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Backend for Mobile and Web Applications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Automated Backups and Snapshots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Dynamic Web Content Generation</a:t>
            </a:r>
          </a:p>
          <a:p>
            <a:pPr lvl="0"/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A/B Testing and Feature Toggles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Serverless Machine Learning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Automated Software Deployment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2EF1E17-FA7D-84B0-490F-5C31C7F60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695615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Cron Job </a:t>
            </a:r>
            <a:endParaRPr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282912" y="2012001"/>
            <a:ext cx="6230938" cy="4746625"/>
          </a:xfrm>
        </p:spPr>
        <p:txBody>
          <a:bodyPr anchor="t">
            <a:normAutofit/>
          </a:bodyPr>
          <a:lstStyle/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</a:rPr>
              <a:t>0/15 22-23,0-10 ? * MON-FRI *</a:t>
            </a:r>
            <a:endParaRPr lang="en-US" sz="20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2EF1E17-FA7D-84B0-490F-5C31C7F60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422604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endParaRPr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AWS Lambda is a serverless computing service provided by Amazon Web Services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2EF1E17-FA7D-84B0-490F-5C31C7F60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graphicFrame>
        <p:nvGraphicFramePr>
          <p:cNvPr id="11" name="Content Placeholder">
            <a:extLst>
              <a:ext uri="{FF2B5EF4-FFF2-40B4-BE49-F238E27FC236}">
                <a16:creationId xmlns:a16="http://schemas.microsoft.com/office/drawing/2014/main" id="{22746509-588F-FF70-8824-5A4A281D9604}"/>
              </a:ext>
            </a:extLst>
          </p:cNvPr>
          <p:cNvGraphicFramePr>
            <a:graphicFrameLocks noGrp="1"/>
          </p:cNvGraphicFramePr>
          <p:nvPr/>
        </p:nvGraphicFramePr>
        <p:xfrm>
          <a:off x="4913711" y="65313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801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8234287-7175-4661-BA1C-738DA5F7F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5D0203F-5329-40D9-8A38-59188DAB74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CC74656-699A-4104-84E8-3B1712F30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3BD585D-77C6-405D-90CA-700BC64A71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9C72B33F-9042-4755-B3CD-A91BB3EEE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8AFCED3-E980-4F7E-B423-5623939C6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3AB821-8107-4B77-A0CF-E04C4DE98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24563" y="2121621"/>
            <a:ext cx="4500562" cy="336160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What is AWS Lambda</a:t>
            </a:r>
          </a:p>
          <a:p>
            <a:pPr lvl="0"/>
            <a:r>
              <a:rPr lang="en-US" dirty="0"/>
              <a:t>Key Characteristics</a:t>
            </a:r>
          </a:p>
          <a:p>
            <a:pPr lvl="0"/>
            <a:r>
              <a:rPr lang="en-US" dirty="0"/>
              <a:t>How AWS Lambda Works </a:t>
            </a:r>
          </a:p>
          <a:p>
            <a:pPr lvl="0"/>
            <a:r>
              <a:rPr lang="en-US" dirty="0"/>
              <a:t>Supporting Triggers</a:t>
            </a:r>
          </a:p>
          <a:p>
            <a:pPr lvl="0"/>
            <a:r>
              <a:rPr lang="en-US" dirty="0"/>
              <a:t>Use Cases</a:t>
            </a:r>
          </a:p>
          <a:p>
            <a:pPr lvl="0"/>
            <a:r>
              <a:rPr lang="en-US" dirty="0"/>
              <a:t>Benefits</a:t>
            </a:r>
          </a:p>
          <a:p>
            <a:pPr lvl="0"/>
            <a:r>
              <a:rPr lang="en-US" dirty="0"/>
              <a:t>Live POC </a:t>
            </a:r>
          </a:p>
          <a:p>
            <a:pPr lvl="0"/>
            <a:r>
              <a:rPr lang="en-US" dirty="0"/>
              <a:t>QA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C8D0062-9175-CEF6-5CD5-7F065A42D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8508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5151352" cy="218194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What is AWS Lambda</a:t>
            </a:r>
            <a:br>
              <a:rPr lang="en-US" dirty="0"/>
            </a:br>
            <a:endParaRPr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AWS Lambda is a serverless computing service provided by Amazon Web Services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2EF1E17-FA7D-84B0-490F-5C31C7F60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43891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278964" y="2057896"/>
            <a:ext cx="4500561" cy="1651407"/>
          </a:xfrm>
        </p:spPr>
        <p:txBody>
          <a:bodyPr>
            <a:normAutofit fontScale="90000"/>
          </a:bodyPr>
          <a:lstStyle/>
          <a:p>
            <a:r>
              <a:rPr lang="en-US" sz="5500" dirty="0"/>
              <a:t>Key Characteristics &amp;</a:t>
            </a:r>
            <a:br>
              <a:rPr lang="en-US" sz="5500" dirty="0"/>
            </a:br>
            <a:r>
              <a:rPr lang="en-US" sz="5500" dirty="0"/>
              <a:t>Benefits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7219A24-2DFD-D258-419B-B5B883C74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9" b="3729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747032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24834" y="88146"/>
            <a:ext cx="10847966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1261241"/>
            <a:ext cx="4500562" cy="5047484"/>
          </a:xfrm>
        </p:spPr>
        <p:txBody>
          <a:bodyPr anchor="t">
            <a:normAutofit/>
          </a:bodyPr>
          <a:lstStyle/>
          <a:p>
            <a:r>
              <a:rPr lang="en-US" dirty="0"/>
              <a:t>AWS Lambda is a serverless computing service provided by Amazon Web Services</a:t>
            </a:r>
          </a:p>
          <a:p>
            <a:pPr lvl="0"/>
            <a:r>
              <a:rPr lang="en-US" dirty="0"/>
              <a:t>No Server Management: AWS Lambda handles the infrastructure, so you don't need to manage servers, scaling, patching, or administrative tasks</a:t>
            </a:r>
          </a:p>
          <a:p>
            <a:pPr lvl="0"/>
            <a:r>
              <a:rPr lang="en-US" dirty="0"/>
              <a:t>Automatic Scaling: Lambda automatically scales the number of function instances in response to the incoming event rate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Illuminated server room panel">
            <a:extLst>
              <a:ext uri="{FF2B5EF4-FFF2-40B4-BE49-F238E27FC236}">
                <a16:creationId xmlns:a16="http://schemas.microsoft.com/office/drawing/2014/main" id="{8C8D0062-9175-CEF6-5CD5-7F065A42D5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21" r="23526" b="-3"/>
          <a:stretch/>
        </p:blipFill>
        <p:spPr>
          <a:xfrm>
            <a:off x="5051425" y="0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992293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Pay-as-You-Go Pricing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Cost-Efficiency: You pay only for the compute time you consume – there are no charges when your code is not running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29B1F7E-D0F9-84F1-2909-20BF51D7B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59430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Event-Driven Execution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Trigger-Based: Lambda functions are triggered by events such as changes in data state, updates to a database, file uploads, HTTP requests, or other triggers from AWS services or third-party applications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0376C48-E980-9290-A8A0-5A7493A02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492174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Automatic Scaling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Scales out automatically based on the number of incoming requests.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0376C48-E980-9290-A8A0-5A7493A02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78946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Integrations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Seamlessly integrates with other AWS services, making it a versatile component in cloud architectures.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0376C48-E980-9290-A8A0-5A7493A02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37835484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251D3A"/>
      </a:dk2>
      <a:lt2>
        <a:srgbClr val="E2E8E2"/>
      </a:lt2>
      <a:accent1>
        <a:srgbClr val="DF31D2"/>
      </a:accent1>
      <a:accent2>
        <a:srgbClr val="911FCD"/>
      </a:accent2>
      <a:accent3>
        <a:srgbClr val="5B31DF"/>
      </a:accent3>
      <a:accent4>
        <a:srgbClr val="1F3ECD"/>
      </a:accent4>
      <a:accent5>
        <a:srgbClr val="3198DF"/>
      </a:accent5>
      <a:accent6>
        <a:srgbClr val="1BB4B2"/>
      </a:accent6>
      <a:hlink>
        <a:srgbClr val="3F76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1918</Words>
  <Application>Microsoft Office PowerPoint</Application>
  <PresentationFormat>Widescreen</PresentationFormat>
  <Paragraphs>188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 Unicode MS</vt:lpstr>
      <vt:lpstr>Arial</vt:lpstr>
      <vt:lpstr>Avenir Next LT Pro</vt:lpstr>
      <vt:lpstr>Bell MT</vt:lpstr>
      <vt:lpstr>Calibri</vt:lpstr>
      <vt:lpstr>Symbol</vt:lpstr>
      <vt:lpstr>Times New Roman</vt:lpstr>
      <vt:lpstr>GlowVTI</vt:lpstr>
      <vt:lpstr> AWS Lambda</vt:lpstr>
      <vt:lpstr>Agenda</vt:lpstr>
      <vt:lpstr>What is AWS Lambda </vt:lpstr>
      <vt:lpstr>Key Characteristics &amp; Benefits</vt:lpstr>
      <vt:lpstr>Serverless Architecture</vt:lpstr>
      <vt:lpstr>Pay-as-You-Go Pricing</vt:lpstr>
      <vt:lpstr>Event-Driven Execution</vt:lpstr>
      <vt:lpstr>Automatic Scaling</vt:lpstr>
      <vt:lpstr>Integrations</vt:lpstr>
      <vt:lpstr>Event-Driven Execution - Supporting Triggers</vt:lpstr>
      <vt:lpstr>Supporting Triggers</vt:lpstr>
      <vt:lpstr>PowerPoint Presentation</vt:lpstr>
      <vt:lpstr>SAM</vt:lpstr>
      <vt:lpstr>How AWS Lambda Works</vt:lpstr>
      <vt:lpstr>Lambda Concurrency</vt:lpstr>
      <vt:lpstr>User Cases</vt:lpstr>
      <vt:lpstr>User Cases</vt:lpstr>
      <vt:lpstr>Cron Job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Rajender</cp:lastModifiedBy>
  <cp:revision>47</cp:revision>
  <dcterms:created xsi:type="dcterms:W3CDTF">2024-08-01T00:46:32Z</dcterms:created>
  <dcterms:modified xsi:type="dcterms:W3CDTF">2024-08-02T08:36:49Z</dcterms:modified>
</cp:coreProperties>
</file>